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56" r:id="rId3"/>
    <p:sldId id="283" r:id="rId4"/>
    <p:sldId id="284" r:id="rId5"/>
    <p:sldId id="259" r:id="rId6"/>
    <p:sldId id="261" r:id="rId7"/>
    <p:sldId id="257" r:id="rId8"/>
    <p:sldId id="262" r:id="rId9"/>
    <p:sldId id="279" r:id="rId10"/>
    <p:sldId id="260" r:id="rId11"/>
    <p:sldId id="263" r:id="rId12"/>
    <p:sldId id="280" r:id="rId13"/>
    <p:sldId id="265" r:id="rId14"/>
    <p:sldId id="267" r:id="rId15"/>
    <p:sldId id="268" r:id="rId16"/>
    <p:sldId id="270" r:id="rId17"/>
    <p:sldId id="269" r:id="rId18"/>
    <p:sldId id="271" r:id="rId19"/>
    <p:sldId id="272" r:id="rId20"/>
    <p:sldId id="273" r:id="rId21"/>
    <p:sldId id="277" r:id="rId22"/>
    <p:sldId id="276" r:id="rId23"/>
    <p:sldId id="278" r:id="rId24"/>
    <p:sldId id="282" r:id="rId2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71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2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657FE9-D482-4A1A-B3D7-CC7792B5B7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E91BB-A99D-4DFF-B4EA-A744C273DC6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062A1E44-3879-49F4-A0EC-7A857C4F9E73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279C99E-2086-4911-8D95-519390CFF4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047BB4B-3FF6-497D-86E3-C400E196C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F8063-03F3-42A9-8005-4E9BC88F8A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4EE56-7A8D-4EFC-BAC4-A7F258B53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7C7249-3303-4910-A717-DF4A585145AC}" type="slidenum">
              <a:rPr lang="en-CA" altLang="en-US"/>
              <a:pPr/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93CE7FDC-045C-4A5D-A13C-B5D68C72B3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3432D9E-AC91-4C49-9602-7687C419862A}" type="slidenum">
              <a:rPr lang="en-US" altLang="en-US"/>
              <a:pPr eaLnBrk="1" hangingPunct="1"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48A1835B-AF93-446E-B011-5A2C773EE41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678469B-D3D0-4D75-9638-D3FC70D346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3E4C664-85A4-4012-B851-8F490E6B8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22776FD-DF2C-4D09-BDA7-58069110735E}" type="slidenum"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13</a:t>
            </a:fld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B4D8F27-9CE8-4FB8-825A-2324FFE945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AA8E633-332B-4520-93AE-0D9B4C913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BED3F981-1CB8-49EE-8EA5-50E0F2F0A2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9025784-29F3-4D46-858A-319948DFA492}" type="slidenum">
              <a:rPr lang="en-US" altLang="en-US"/>
              <a:pPr eaLnBrk="1" hangingPunct="1"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22041AD7-1E95-4997-AF3B-F7943B2C4F4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A965C17-9728-425C-B310-89D26A43DE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01261-AB40-479F-BDE9-A85E6CBE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08994-8BCC-4967-838E-D35B79B61C29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959ED-445E-49D4-8F08-30C10173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D3983-B229-485C-9520-11376C00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E80E09-D360-405A-8FD7-AE6186EEC59C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32898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7AC29-BFD7-4401-8C99-738A9590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C88A7-4501-4323-82D8-12EAEE43D957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D7C2F-DC66-4AB5-89BF-BFE0C659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1CCF1-4963-44E3-A8C7-AC8D4545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2D9FF1-B3FE-4A1F-AF16-B0C218C0D101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0536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905E8-E9FE-452F-826E-3C9B835C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54E47-9483-4499-B9CB-C1911E668D24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0C367-49F5-41F9-8D94-024AC8AE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76E53-C289-48B6-88A1-67963073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983B7-5144-4EE3-8106-61F7A1E48557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34881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642CD7-4143-4E31-99E0-875739A279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AC867-257E-49E3-ABAC-94235030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B3845-2D51-42E7-9E30-68C93374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77B96972-5CDE-42EB-9B26-C7810B474E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33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E301D-FC74-467D-A3BC-CE8E244F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FF080-0AE7-43F9-A564-7B804891AD20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1791-469D-4C21-9398-6B3D475D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1D13B-BD29-41F8-868F-0F6BD859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935C0C-1D09-4A9A-A85E-D0991F11E995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508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FE1C0-10FA-454E-A0A3-C2FF6B29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5A5A9-0ADB-4F6E-BDB4-8E8AC76D6C74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288AE-CAD9-466F-90D9-6CF27980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169C-B7AA-4CB9-A58B-35D8B9E5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DFCFEB-E4EE-4C4E-92E5-263FF14FEA89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5140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16D2C60-65D0-4F01-8818-DF012DBB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15E0D-7F46-44BD-AEA2-AD6EBD220567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216B085-162B-4552-B304-BC44D302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55DAB69-D4D1-4C61-9685-D931BE89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847AE7-03C6-4EB1-A354-76B03FA3C485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82456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93EC389-C7CE-4CD3-B801-EBF59AA7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76D5A-26BC-45E4-940B-DD0C2B5A1E95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1B128E-97F4-4AE7-AA0C-20551FFD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E8DC91-D942-4281-9B2C-2AB2048C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6D57B-A236-41F3-B0AA-9E395B715BFB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25944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3A9AF30-19DC-4918-8743-F8F518B9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621CA-99ED-4D39-8AE3-5C2D170A7864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FFA11B-F08A-4587-84C5-230F7397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16D97F-345B-4FCA-BD2C-627CEFA7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958B2-097D-45D2-B95F-FFFFFE3973FE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04297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1278BB-9CB4-4336-B376-FB81D36E4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6CEAB-4352-41E4-AE47-805CD03B8B64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074549C-5798-490E-A96B-377CFD18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792A214-BC65-4798-B51C-F8D65D10D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9E4768-ABE8-456B-9187-9B4A0C36FDCA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1788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CC265A-95A5-4BF8-BB9C-9F19720F1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DDC30-50D1-4156-89E6-BC0B0C39E3F2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37EFFD8-7C80-47F5-AECF-F87245D5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53552E-5E94-43CC-80DB-FDD86CE1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DA106-0BFB-4C41-9FC2-BC0F165F3CD9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6275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A1263B7-596A-4A36-8799-EA8D63EAD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2C3C5-8A26-408E-8FAC-3C9B6EF9749A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8C39FC-86D3-41E6-979B-6C64FC5E6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86CAC4F-74B7-4D07-8157-B5F34702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F528D-9307-49E1-8BE1-09C55A3A6E6E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58880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295BC5E-2308-4A76-A5EC-393C35FC051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2449061-569D-44A0-979C-D9A68AAAE8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0AF55-2B3F-4805-A966-A2DC735D7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352DC5B-E58E-4A65-B45C-44139FD0E3CD}" type="datetimeFigureOut">
              <a:rPr lang="en-CA"/>
              <a:pPr>
                <a:defRPr/>
              </a:pPr>
              <a:t>2022-01-13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39C8D-08DD-4BF3-BEE7-877159F54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E461C-F73B-4B69-A225-BC0721A99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7ED0802C-7F08-40A4-894E-EC07F0F92D1F}" type="slidenum">
              <a:rPr lang="en-CA" altLang="en-US"/>
              <a:pPr/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8D31CC1-172D-4CBF-8C22-832D3E0B1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49" y="2106326"/>
            <a:ext cx="5205413" cy="45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9199B6-D3DD-47C3-A881-25E5C196131A}"/>
              </a:ext>
            </a:extLst>
          </p:cNvPr>
          <p:cNvSpPr/>
          <p:nvPr/>
        </p:nvSpPr>
        <p:spPr>
          <a:xfrm>
            <a:off x="1465119" y="4050580"/>
            <a:ext cx="4156509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400" dirty="0">
                <a:cs typeface="Arial" charset="0"/>
              </a:rPr>
              <a:t>Species: </a:t>
            </a:r>
            <a:r>
              <a:rPr lang="en-CA" sz="2400" i="1" dirty="0" err="1">
                <a:cs typeface="Arial" charset="0"/>
              </a:rPr>
              <a:t>Juniperus</a:t>
            </a:r>
            <a:r>
              <a:rPr lang="en-CA" sz="2400" i="1" dirty="0">
                <a:cs typeface="Arial" charset="0"/>
              </a:rPr>
              <a:t> </a:t>
            </a:r>
            <a:r>
              <a:rPr lang="en-CA" sz="2400" i="1" dirty="0" err="1">
                <a:cs typeface="Arial" charset="0"/>
              </a:rPr>
              <a:t>communis</a:t>
            </a:r>
            <a:endParaRPr lang="en-CA" sz="2400" i="1" dirty="0">
              <a:cs typeface="Arial" charset="0"/>
            </a:endParaRPr>
          </a:p>
          <a:p>
            <a:pPr>
              <a:defRPr/>
            </a:pPr>
            <a:r>
              <a:rPr lang="en-CA" sz="2400" dirty="0">
                <a:cs typeface="Arial" charset="0"/>
              </a:rPr>
              <a:t>Name: common juniper</a:t>
            </a:r>
          </a:p>
        </p:txBody>
      </p:sp>
      <p:pic>
        <p:nvPicPr>
          <p:cNvPr id="3076" name="Picture 3">
            <a:extLst>
              <a:ext uri="{FF2B5EF4-FFF2-40B4-BE49-F238E27FC236}">
                <a16:creationId xmlns:a16="http://schemas.microsoft.com/office/drawing/2014/main" id="{C5EE7029-8A5C-478B-BFFC-D85C38ABF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19" y="795647"/>
            <a:ext cx="4156509" cy="325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4C34BE-83CA-464F-8B36-14AD0144F70E}"/>
              </a:ext>
            </a:extLst>
          </p:cNvPr>
          <p:cNvSpPr/>
          <p:nvPr/>
        </p:nvSpPr>
        <p:spPr>
          <a:xfrm>
            <a:off x="0" y="89479"/>
            <a:ext cx="1219200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2800" b="1" dirty="0">
                <a:cs typeface="Arial" charset="0"/>
              </a:rPr>
              <a:t>Species geographical ranges</a:t>
            </a:r>
          </a:p>
        </p:txBody>
      </p:sp>
      <p:sp>
        <p:nvSpPr>
          <p:cNvPr id="3078" name="Rectangle 7">
            <a:extLst>
              <a:ext uri="{FF2B5EF4-FFF2-40B4-BE49-F238E27FC236}">
                <a16:creationId xmlns:a16="http://schemas.microsoft.com/office/drawing/2014/main" id="{BD153C44-8986-4687-958E-FE02BD7E2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910" y="992333"/>
            <a:ext cx="67540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 b="1" i="1" dirty="0"/>
              <a:t>Spatial area over which populations of a given species are found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2670F24-9F4A-466A-84E2-256FB7464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3" y="1306513"/>
            <a:ext cx="5135562" cy="321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D5045B-611B-438E-B110-DC42EC00379F}"/>
              </a:ext>
            </a:extLst>
          </p:cNvPr>
          <p:cNvSpPr/>
          <p:nvPr/>
        </p:nvSpPr>
        <p:spPr>
          <a:xfrm>
            <a:off x="0" y="0"/>
            <a:ext cx="12192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cs typeface="Arial" charset="0"/>
              </a:rPr>
              <a:t>Why a species has the range it does?: niche theory</a:t>
            </a:r>
          </a:p>
        </p:txBody>
      </p:sp>
      <p:sp>
        <p:nvSpPr>
          <p:cNvPr id="8196" name="Rectangle 5">
            <a:extLst>
              <a:ext uri="{FF2B5EF4-FFF2-40B4-BE49-F238E27FC236}">
                <a16:creationId xmlns:a16="http://schemas.microsoft.com/office/drawing/2014/main" id="{7BEEDED7-1497-4543-A52F-28DB20424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1" y="754063"/>
            <a:ext cx="8086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 b="1" i="1" dirty="0"/>
              <a:t>Ecological factors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84ED54-40AA-4A6F-ACC6-A96798C35EC3}"/>
              </a:ext>
            </a:extLst>
          </p:cNvPr>
          <p:cNvGrpSpPr>
            <a:grpSpLocks/>
          </p:cNvGrpSpPr>
          <p:nvPr/>
        </p:nvGrpSpPr>
        <p:grpSpPr bwMode="auto">
          <a:xfrm>
            <a:off x="1652589" y="1460500"/>
            <a:ext cx="2147887" cy="2560638"/>
            <a:chOff x="128588" y="1460500"/>
            <a:chExt cx="2147887" cy="2560638"/>
          </a:xfrm>
        </p:grpSpPr>
        <p:pic>
          <p:nvPicPr>
            <p:cNvPr id="12296" name="Picture 3">
              <a:extLst>
                <a:ext uri="{FF2B5EF4-FFF2-40B4-BE49-F238E27FC236}">
                  <a16:creationId xmlns:a16="http://schemas.microsoft.com/office/drawing/2014/main" id="{6BE047F0-26A5-4730-83F8-E1D96C476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63" y="1460500"/>
              <a:ext cx="1839912" cy="2254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297" name="TextBox 3">
              <a:extLst>
                <a:ext uri="{FF2B5EF4-FFF2-40B4-BE49-F238E27FC236}">
                  <a16:creationId xmlns:a16="http://schemas.microsoft.com/office/drawing/2014/main" id="{D378CDC5-AC4F-4162-B086-271DEF184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-223837" y="2433638"/>
              <a:ext cx="10128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Abundance</a:t>
              </a:r>
              <a:endParaRPr lang="en-CA" altLang="en-US" sz="1400"/>
            </a:p>
          </p:txBody>
        </p:sp>
        <p:sp>
          <p:nvSpPr>
            <p:cNvPr id="12298" name="TextBox 8">
              <a:extLst>
                <a:ext uri="{FF2B5EF4-FFF2-40B4-BE49-F238E27FC236}">
                  <a16:creationId xmlns:a16="http://schemas.microsoft.com/office/drawing/2014/main" id="{A217C743-ED55-47CB-81D3-174CD64B4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838" y="3714750"/>
              <a:ext cx="1503362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Resource gradient</a:t>
              </a:r>
              <a:endParaRPr lang="en-CA" altLang="en-US" sz="14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6BAF33E-6E38-4432-A7E2-0B51642F9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4892676"/>
            <a:ext cx="80724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While ecological interactions may explain local distribution of species, there is little evidence supporting that ecological interactions set species range boundaries</a:t>
            </a:r>
            <a:endParaRPr lang="en-CA" alt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732A7-8B9B-46FA-9B2F-4107DEFCE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900" y="5691189"/>
            <a:ext cx="8072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 struggle for survival forces species to co-exists one way or another</a:t>
            </a:r>
            <a:endParaRPr lang="en-CA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F1877C-8F5C-485B-B546-DBA51A2AD95C}"/>
              </a:ext>
            </a:extLst>
          </p:cNvPr>
          <p:cNvSpPr/>
          <p:nvPr/>
        </p:nvSpPr>
        <p:spPr>
          <a:xfrm>
            <a:off x="0" y="1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cs typeface="Arial" charset="0"/>
              </a:rPr>
              <a:t>Why a species has the range it does?: evolution</a:t>
            </a:r>
          </a:p>
        </p:txBody>
      </p:sp>
      <p:pic>
        <p:nvPicPr>
          <p:cNvPr id="9219" name="Picture 2">
            <a:extLst>
              <a:ext uri="{FF2B5EF4-FFF2-40B4-BE49-F238E27FC236}">
                <a16:creationId xmlns:a16="http://schemas.microsoft.com/office/drawing/2014/main" id="{2C3631A8-CF47-4E90-B53F-0E9DD17D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3973513"/>
            <a:ext cx="4171950" cy="204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220" name="Group 1">
            <a:extLst>
              <a:ext uri="{FF2B5EF4-FFF2-40B4-BE49-F238E27FC236}">
                <a16:creationId xmlns:a16="http://schemas.microsoft.com/office/drawing/2014/main" id="{CF7C03ED-DA34-4E79-951A-61518091A3A2}"/>
              </a:ext>
            </a:extLst>
          </p:cNvPr>
          <p:cNvGrpSpPr>
            <a:grpSpLocks/>
          </p:cNvGrpSpPr>
          <p:nvPr/>
        </p:nvGrpSpPr>
        <p:grpSpPr bwMode="auto">
          <a:xfrm>
            <a:off x="6327775" y="578428"/>
            <a:ext cx="4300538" cy="1319213"/>
            <a:chOff x="4803098" y="679400"/>
            <a:chExt cx="4301990" cy="1320063"/>
          </a:xfrm>
        </p:grpSpPr>
        <p:pic>
          <p:nvPicPr>
            <p:cNvPr id="13325" name="Picture 2">
              <a:extLst>
                <a:ext uri="{FF2B5EF4-FFF2-40B4-BE49-F238E27FC236}">
                  <a16:creationId xmlns:a16="http://schemas.microsoft.com/office/drawing/2014/main" id="{E02AA197-36A2-4438-A2A0-F1BD8BAD6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3098" y="893416"/>
              <a:ext cx="2041476" cy="1067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6" name="Picture 3">
              <a:extLst>
                <a:ext uri="{FF2B5EF4-FFF2-40B4-BE49-F238E27FC236}">
                  <a16:creationId xmlns:a16="http://schemas.microsoft.com/office/drawing/2014/main" id="{B3739651-F1F1-4659-838D-4D6151103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038" y="893416"/>
              <a:ext cx="1357050" cy="1067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7" name="Picture 3">
              <a:extLst>
                <a:ext uri="{FF2B5EF4-FFF2-40B4-BE49-F238E27FC236}">
                  <a16:creationId xmlns:a16="http://schemas.microsoft.com/office/drawing/2014/main" id="{CDADE3A1-587A-4F4B-AB9E-BCB667C96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574" y="932328"/>
              <a:ext cx="903464" cy="1067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8" name="Rectangle 7">
              <a:extLst>
                <a:ext uri="{FF2B5EF4-FFF2-40B4-BE49-F238E27FC236}">
                  <a16:creationId xmlns:a16="http://schemas.microsoft.com/office/drawing/2014/main" id="{B300B43B-3BDA-447D-ACE4-A76A89F44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3098" y="679400"/>
              <a:ext cx="4301990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/>
                <a:t>Species: </a:t>
              </a:r>
              <a:r>
                <a:rPr lang="en-CA" altLang="en-US" sz="1400" i="1"/>
                <a:t>Thalassoma lucasanum, </a:t>
              </a:r>
              <a:r>
                <a:rPr lang="en-US" altLang="en-US" sz="1400"/>
                <a:t>Name: Grasse</a:t>
              </a:r>
              <a:endParaRPr lang="en-CA" altLang="en-US" sz="1400"/>
            </a:p>
          </p:txBody>
        </p:sp>
      </p:grpSp>
      <p:pic>
        <p:nvPicPr>
          <p:cNvPr id="9221" name="Picture 3">
            <a:extLst>
              <a:ext uri="{FF2B5EF4-FFF2-40B4-BE49-F238E27FC236}">
                <a16:creationId xmlns:a16="http://schemas.microsoft.com/office/drawing/2014/main" id="{3501D50E-43A6-453D-BEBF-6FEDB655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9" y="1956378"/>
            <a:ext cx="6497637" cy="20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4">
            <a:extLst>
              <a:ext uri="{FF2B5EF4-FFF2-40B4-BE49-F238E27FC236}">
                <a16:creationId xmlns:a16="http://schemas.microsoft.com/office/drawing/2014/main" id="{C9EE792B-539B-4D1B-8ABD-1AB29519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4221164"/>
            <a:ext cx="30480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Rectangle 14">
            <a:extLst>
              <a:ext uri="{FF2B5EF4-FFF2-40B4-BE49-F238E27FC236}">
                <a16:creationId xmlns:a16="http://schemas.microsoft.com/office/drawing/2014/main" id="{A1AEF0AC-367B-48D4-AB74-7D4661FDA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6572251"/>
            <a:ext cx="2811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Bernardi et al Marine Biology 2004</a:t>
            </a:r>
            <a:endParaRPr lang="en-CA" altLang="en-US" sz="14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827D29-D59E-454D-ADCA-475EB4EE156B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4210050"/>
            <a:ext cx="2227262" cy="2262188"/>
            <a:chOff x="588421" y="4210050"/>
            <a:chExt cx="2227837" cy="226179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32659D0-2F28-4D1F-A896-316637E0CF51}"/>
                </a:ext>
              </a:extLst>
            </p:cNvPr>
            <p:cNvCxnSpPr/>
            <p:nvPr/>
          </p:nvCxnSpPr>
          <p:spPr>
            <a:xfrm>
              <a:off x="1703134" y="4210050"/>
              <a:ext cx="0" cy="199673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24" name="Rectangle 5">
              <a:extLst>
                <a:ext uri="{FF2B5EF4-FFF2-40B4-BE49-F238E27FC236}">
                  <a16:creationId xmlns:a16="http://schemas.microsoft.com/office/drawing/2014/main" id="{164A1D4F-F7AF-4588-884C-DA2957546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421" y="6102517"/>
              <a:ext cx="22278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/>
                <a:t>~3 million years ago</a:t>
              </a:r>
            </a:p>
          </p:txBody>
        </p:sp>
      </p:grpSp>
      <p:sp>
        <p:nvSpPr>
          <p:cNvPr id="17" name="Rectangle 5">
            <a:extLst>
              <a:ext uri="{FF2B5EF4-FFF2-40B4-BE49-F238E27FC236}">
                <a16:creationId xmlns:a16="http://schemas.microsoft.com/office/drawing/2014/main" id="{7F19D41A-4263-48A6-A8AC-F8206E492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775" y="4598989"/>
            <a:ext cx="312333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 dirty="0"/>
              <a:t>Evolution explains well why some species are not found in certain places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F5ED6-9366-47CE-96F0-57442F2E5E33}"/>
              </a:ext>
            </a:extLst>
          </p:cNvPr>
          <p:cNvSpPr/>
          <p:nvPr/>
        </p:nvSpPr>
        <p:spPr>
          <a:xfrm>
            <a:off x="3227388" y="4494068"/>
            <a:ext cx="1712912" cy="128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36">
            <a:extLst>
              <a:ext uri="{FF2B5EF4-FFF2-40B4-BE49-F238E27FC236}">
                <a16:creationId xmlns:a16="http://schemas.microsoft.com/office/drawing/2014/main" id="{86945B51-2E72-486D-A25D-869BB69C9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260758"/>
              </p:ext>
            </p:extLst>
          </p:nvPr>
        </p:nvGraphicFramePr>
        <p:xfrm>
          <a:off x="0" y="941389"/>
          <a:ext cx="12191999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Bitmap Image" r:id="rId4" imgW="7268590" imgH="3333333" progId="Paint.Picture">
                  <p:embed/>
                </p:oleObj>
              </mc:Choice>
              <mc:Fallback>
                <p:oleObj name="Bitmap Image" r:id="rId4" imgW="7268590" imgH="3333333" progId="Paint.Picture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41389"/>
                        <a:ext cx="12191999" cy="419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Text Box 38">
            <a:extLst>
              <a:ext uri="{FF2B5EF4-FFF2-40B4-BE49-F238E27FC236}">
                <a16:creationId xmlns:a16="http://schemas.microsoft.com/office/drawing/2014/main" id="{7AA4A10E-1477-4225-825F-2180ED152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07598"/>
            <a:ext cx="13874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Indian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Ocean</a:t>
            </a:r>
          </a:p>
        </p:txBody>
      </p:sp>
      <p:sp>
        <p:nvSpPr>
          <p:cNvPr id="14340" name="Text Box 39">
            <a:extLst>
              <a:ext uri="{FF2B5EF4-FFF2-40B4-BE49-F238E27FC236}">
                <a16:creationId xmlns:a16="http://schemas.microsoft.com/office/drawing/2014/main" id="{94618F13-2E4C-4761-920E-83B90DEE1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3405" y="2704380"/>
            <a:ext cx="13874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Pacific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Ocean</a:t>
            </a:r>
          </a:p>
        </p:txBody>
      </p:sp>
      <p:sp>
        <p:nvSpPr>
          <p:cNvPr id="251948" name="Line 44">
            <a:extLst>
              <a:ext uri="{FF2B5EF4-FFF2-40B4-BE49-F238E27FC236}">
                <a16:creationId xmlns:a16="http://schemas.microsoft.com/office/drawing/2014/main" id="{64A12427-7651-4BCE-9B76-C4E10C8F0E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5813" y="3303588"/>
            <a:ext cx="533400" cy="4572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49" name="Line 45">
            <a:extLst>
              <a:ext uri="{FF2B5EF4-FFF2-40B4-BE49-F238E27FC236}">
                <a16:creationId xmlns:a16="http://schemas.microsoft.com/office/drawing/2014/main" id="{F9FE313F-46F6-4066-ACB2-896779CD47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7613" y="2770188"/>
            <a:ext cx="533400" cy="3810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Text Box 47">
            <a:extLst>
              <a:ext uri="{FF2B5EF4-FFF2-40B4-BE49-F238E27FC236}">
                <a16:creationId xmlns:a16="http://schemas.microsoft.com/office/drawing/2014/main" id="{AF34D512-F788-45F1-B14A-A2572D603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614" y="2465389"/>
            <a:ext cx="13874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Atlantic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Ocean</a:t>
            </a:r>
          </a:p>
        </p:txBody>
      </p:sp>
      <p:grpSp>
        <p:nvGrpSpPr>
          <p:cNvPr id="251953" name="Group 49">
            <a:extLst>
              <a:ext uri="{FF2B5EF4-FFF2-40B4-BE49-F238E27FC236}">
                <a16:creationId xmlns:a16="http://schemas.microsoft.com/office/drawing/2014/main" id="{662B2D9C-CBAB-44A6-9D8F-493040A4AA3B}"/>
              </a:ext>
            </a:extLst>
          </p:cNvPr>
          <p:cNvGrpSpPr>
            <a:grpSpLocks/>
          </p:cNvGrpSpPr>
          <p:nvPr/>
        </p:nvGrpSpPr>
        <p:grpSpPr bwMode="auto">
          <a:xfrm>
            <a:off x="3903663" y="2197100"/>
            <a:ext cx="1389062" cy="711200"/>
            <a:chOff x="1525" y="1872"/>
            <a:chExt cx="875" cy="448"/>
          </a:xfrm>
        </p:grpSpPr>
        <p:sp>
          <p:nvSpPr>
            <p:cNvPr id="14358" name="Freeform 50">
              <a:extLst>
                <a:ext uri="{FF2B5EF4-FFF2-40B4-BE49-F238E27FC236}">
                  <a16:creationId xmlns:a16="http://schemas.microsoft.com/office/drawing/2014/main" id="{6158C2B3-1212-41B7-A434-968F2A45A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1872"/>
              <a:ext cx="384" cy="448"/>
            </a:xfrm>
            <a:custGeom>
              <a:avLst/>
              <a:gdLst>
                <a:gd name="T0" fmla="*/ 0 w 384"/>
                <a:gd name="T1" fmla="*/ 0 h 448"/>
                <a:gd name="T2" fmla="*/ 192 w 384"/>
                <a:gd name="T3" fmla="*/ 240 h 448"/>
                <a:gd name="T4" fmla="*/ 288 w 384"/>
                <a:gd name="T5" fmla="*/ 336 h 448"/>
                <a:gd name="T6" fmla="*/ 336 w 384"/>
                <a:gd name="T7" fmla="*/ 432 h 448"/>
                <a:gd name="T8" fmla="*/ 0 w 384"/>
                <a:gd name="T9" fmla="*/ 432 h 4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448">
                  <a:moveTo>
                    <a:pt x="0" y="0"/>
                  </a:moveTo>
                  <a:cubicBezTo>
                    <a:pt x="72" y="92"/>
                    <a:pt x="144" y="184"/>
                    <a:pt x="192" y="240"/>
                  </a:cubicBezTo>
                  <a:cubicBezTo>
                    <a:pt x="240" y="296"/>
                    <a:pt x="264" y="304"/>
                    <a:pt x="288" y="336"/>
                  </a:cubicBezTo>
                  <a:cubicBezTo>
                    <a:pt x="312" y="368"/>
                    <a:pt x="384" y="416"/>
                    <a:pt x="336" y="432"/>
                  </a:cubicBezTo>
                  <a:cubicBezTo>
                    <a:pt x="288" y="448"/>
                    <a:pt x="144" y="440"/>
                    <a:pt x="0" y="432"/>
                  </a:cubicBezTo>
                </a:path>
              </a:pathLst>
            </a:custGeom>
            <a:noFill/>
            <a:ln w="57150" cmpd="sng">
              <a:solidFill>
                <a:srgbClr val="000099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Text Box 51">
              <a:extLst>
                <a:ext uri="{FF2B5EF4-FFF2-40B4-BE49-F238E27FC236}">
                  <a16:creationId xmlns:a16="http://schemas.microsoft.com/office/drawing/2014/main" id="{F76EBF7C-ADD2-4376-9DC5-4F53CE4CFE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5" y="1968"/>
              <a:ext cx="73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panose="020B0604020202020204" pitchFamily="34" charset="0"/>
                </a:rPr>
                <a:t>California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panose="020B0604020202020204" pitchFamily="34" charset="0"/>
                </a:rPr>
                <a:t>          Current</a:t>
              </a:r>
            </a:p>
          </p:txBody>
        </p:sp>
      </p:grpSp>
      <p:grpSp>
        <p:nvGrpSpPr>
          <p:cNvPr id="251956" name="Group 52">
            <a:extLst>
              <a:ext uri="{FF2B5EF4-FFF2-40B4-BE49-F238E27FC236}">
                <a16:creationId xmlns:a16="http://schemas.microsoft.com/office/drawing/2014/main" id="{70217065-AFD6-4BEB-A9D1-E6CEC1859727}"/>
              </a:ext>
            </a:extLst>
          </p:cNvPr>
          <p:cNvGrpSpPr>
            <a:grpSpLocks/>
          </p:cNvGrpSpPr>
          <p:nvPr/>
        </p:nvGrpSpPr>
        <p:grpSpPr bwMode="auto">
          <a:xfrm>
            <a:off x="5103813" y="3881438"/>
            <a:ext cx="990600" cy="990600"/>
            <a:chOff x="1440" y="48"/>
            <a:chExt cx="624" cy="624"/>
          </a:xfrm>
        </p:grpSpPr>
        <p:sp>
          <p:nvSpPr>
            <p:cNvPr id="14356" name="Freeform 53">
              <a:extLst>
                <a:ext uri="{FF2B5EF4-FFF2-40B4-BE49-F238E27FC236}">
                  <a16:creationId xmlns:a16="http://schemas.microsoft.com/office/drawing/2014/main" id="{B7D69458-D242-47F1-862D-AADF1101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48"/>
              <a:ext cx="432" cy="624"/>
            </a:xfrm>
            <a:custGeom>
              <a:avLst/>
              <a:gdLst>
                <a:gd name="T0" fmla="*/ 432 w 432"/>
                <a:gd name="T1" fmla="*/ 2629 h 304"/>
                <a:gd name="T2" fmla="*/ 384 w 432"/>
                <a:gd name="T3" fmla="*/ 969 h 304"/>
                <a:gd name="T4" fmla="*/ 240 w 432"/>
                <a:gd name="T5" fmla="*/ 140 h 304"/>
                <a:gd name="T6" fmla="*/ 0 w 432"/>
                <a:gd name="T7" fmla="*/ 140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304">
                  <a:moveTo>
                    <a:pt x="432" y="304"/>
                  </a:moveTo>
                  <a:cubicBezTo>
                    <a:pt x="424" y="232"/>
                    <a:pt x="416" y="160"/>
                    <a:pt x="384" y="112"/>
                  </a:cubicBezTo>
                  <a:cubicBezTo>
                    <a:pt x="352" y="64"/>
                    <a:pt x="304" y="32"/>
                    <a:pt x="240" y="16"/>
                  </a:cubicBezTo>
                  <a:cubicBezTo>
                    <a:pt x="176" y="0"/>
                    <a:pt x="88" y="8"/>
                    <a:pt x="0" y="16"/>
                  </a:cubicBezTo>
                </a:path>
              </a:pathLst>
            </a:custGeom>
            <a:noFill/>
            <a:ln w="57150" cmpd="sng">
              <a:solidFill>
                <a:srgbClr val="000099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7" name="Text Box 54">
              <a:extLst>
                <a:ext uri="{FF2B5EF4-FFF2-40B4-BE49-F238E27FC236}">
                  <a16:creationId xmlns:a16="http://schemas.microsoft.com/office/drawing/2014/main" id="{A2EFF099-2AF1-438E-BD44-EB92E2106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40"/>
              <a:ext cx="6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panose="020B0604020202020204" pitchFamily="34" charset="0"/>
                </a:rPr>
                <a:t>  Peruvian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panose="020B0604020202020204" pitchFamily="34" charset="0"/>
                </a:rPr>
                <a:t>     Current</a:t>
              </a:r>
            </a:p>
          </p:txBody>
        </p:sp>
      </p:grpSp>
      <p:sp>
        <p:nvSpPr>
          <p:cNvPr id="14346" name="Text Box 58">
            <a:extLst>
              <a:ext uri="{FF2B5EF4-FFF2-40B4-BE49-F238E27FC236}">
                <a16:creationId xmlns:a16="http://schemas.microsoft.com/office/drawing/2014/main" id="{10293699-4BE7-45BC-8094-74B4B0F0D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9887" y="554471"/>
            <a:ext cx="2932113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/>
              <a:t>Gaylord &amp; Gaines, American Naturalist 2000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0D4ECD-73A3-4A19-8975-51072628ABCF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cs typeface="Arial" charset="0"/>
              </a:rPr>
              <a:t>Why a species has the range it does?: Transport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F63859-B0F1-450F-B9CA-379526ACE042}"/>
              </a:ext>
            </a:extLst>
          </p:cNvPr>
          <p:cNvGrpSpPr>
            <a:grpSpLocks/>
          </p:cNvGrpSpPr>
          <p:nvPr/>
        </p:nvGrpSpPr>
        <p:grpSpPr bwMode="auto">
          <a:xfrm>
            <a:off x="7173913" y="4583114"/>
            <a:ext cx="4826000" cy="2079625"/>
            <a:chOff x="3884613" y="4635614"/>
            <a:chExt cx="4826578" cy="2079511"/>
          </a:xfrm>
        </p:grpSpPr>
        <p:pic>
          <p:nvPicPr>
            <p:cNvPr id="14352" name="Picture 4">
              <a:extLst>
                <a:ext uri="{FF2B5EF4-FFF2-40B4-BE49-F238E27FC236}">
                  <a16:creationId xmlns:a16="http://schemas.microsoft.com/office/drawing/2014/main" id="{037D035E-996C-43E9-9008-01215FB44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01" y="4905386"/>
              <a:ext cx="2201964" cy="1809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353" name="Group 6">
              <a:extLst>
                <a:ext uri="{FF2B5EF4-FFF2-40B4-BE49-F238E27FC236}">
                  <a16:creationId xmlns:a16="http://schemas.microsoft.com/office/drawing/2014/main" id="{F7E1C232-3682-46DC-96A7-878582B51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4613" y="4635614"/>
              <a:ext cx="4826578" cy="2079479"/>
              <a:chOff x="6397659" y="4380272"/>
              <a:chExt cx="4826798" cy="2080208"/>
            </a:xfrm>
          </p:grpSpPr>
          <p:pic>
            <p:nvPicPr>
              <p:cNvPr id="14354" name="Picture 3">
                <a:extLst>
                  <a:ext uri="{FF2B5EF4-FFF2-40B4-BE49-F238E27FC236}">
                    <a16:creationId xmlns:a16="http://schemas.microsoft.com/office/drawing/2014/main" id="{45791AA0-2FA6-4195-B1DA-CE26A5D3E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7659" y="4575021"/>
                <a:ext cx="2592505" cy="1885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355" name="Rectangle 7">
                <a:extLst>
                  <a:ext uri="{FF2B5EF4-FFF2-40B4-BE49-F238E27FC236}">
                    <a16:creationId xmlns:a16="http://schemas.microsoft.com/office/drawing/2014/main" id="{65E41AD2-F644-4AB9-9B7B-B8F9D74D1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7659" y="4380272"/>
                <a:ext cx="4826798" cy="33867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/>
                  <a:t>Species: </a:t>
                </a:r>
                <a:r>
                  <a:rPr lang="en-CA" altLang="en-US" sz="1400" i="1"/>
                  <a:t>Thalassoma lucasanum, </a:t>
                </a:r>
                <a:r>
                  <a:rPr lang="en-US" altLang="en-US" sz="1400"/>
                  <a:t>Name: Grasse, Tolerance: 16</a:t>
                </a:r>
                <a:r>
                  <a:rPr lang="en-US" altLang="en-US" sz="1600"/>
                  <a:t> </a:t>
                </a:r>
                <a:r>
                  <a:rPr lang="en-US" altLang="en-US" sz="1400"/>
                  <a:t>C</a:t>
                </a:r>
                <a:endParaRPr lang="en-CA" altLang="en-US" sz="1400"/>
              </a:p>
            </p:txBody>
          </p:sp>
        </p:grpSp>
      </p:grpSp>
      <p:sp>
        <p:nvSpPr>
          <p:cNvPr id="34" name="Text Box 39">
            <a:extLst>
              <a:ext uri="{FF2B5EF4-FFF2-40B4-BE49-F238E27FC236}">
                <a16:creationId xmlns:a16="http://schemas.microsoft.com/office/drawing/2014/main" id="{A46B3E91-A03F-458C-A320-DA3C61058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389" y="3328989"/>
            <a:ext cx="21367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Why it is not here?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71A70C73-22A0-4181-9494-647A7EC8C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743" y="5656190"/>
            <a:ext cx="52324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 dirty="0"/>
              <a:t>Currents explains well why some species are not found in certain places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5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529B515-89F0-4A7F-8367-98767FB0EC82}"/>
              </a:ext>
            </a:extLst>
          </p:cNvPr>
          <p:cNvSpPr/>
          <p:nvPr/>
        </p:nvSpPr>
        <p:spPr>
          <a:xfrm>
            <a:off x="0" y="155576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cs typeface="Arial" charset="0"/>
              </a:rPr>
              <a:t>Why a species has the range it does?: dispersal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7255C56-2BCF-4336-A5E3-B3CE060C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1400"/>
            <a:ext cx="12192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3">
            <a:extLst>
              <a:ext uri="{FF2B5EF4-FFF2-40B4-BE49-F238E27FC236}">
                <a16:creationId xmlns:a16="http://schemas.microsoft.com/office/drawing/2014/main" id="{FCCCF53B-46B2-4946-8653-4883DEC01430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568700"/>
            <a:ext cx="838200" cy="1841500"/>
            <a:chOff x="624" y="2248"/>
            <a:chExt cx="528" cy="1160"/>
          </a:xfrm>
        </p:grpSpPr>
        <p:sp>
          <p:nvSpPr>
            <p:cNvPr id="19" name="Text Box 4">
              <a:extLst>
                <a:ext uri="{FF2B5EF4-FFF2-40B4-BE49-F238E27FC236}">
                  <a16:creationId xmlns:a16="http://schemas.microsoft.com/office/drawing/2014/main" id="{6ACD24CB-EB27-41F1-9866-CB1DB7626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248"/>
              <a:ext cx="528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  Eggs</a:t>
              </a:r>
              <a:endParaRPr lang="en-US" altLang="en-US"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768A9BB-7FDF-4275-856A-2ED671B67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2490"/>
              <a:ext cx="56" cy="918"/>
            </a:xfrm>
            <a:custGeom>
              <a:avLst/>
              <a:gdLst>
                <a:gd name="T0" fmla="*/ 8 w 56"/>
                <a:gd name="T1" fmla="*/ 2425 h 720"/>
                <a:gd name="T2" fmla="*/ 8 w 56"/>
                <a:gd name="T3" fmla="*/ 808 h 720"/>
                <a:gd name="T4" fmla="*/ 56 w 56"/>
                <a:gd name="T5" fmla="*/ 0 h 720"/>
                <a:gd name="T6" fmla="*/ 0 60000 65536"/>
                <a:gd name="T7" fmla="*/ 0 60000 65536"/>
                <a:gd name="T8" fmla="*/ 0 60000 65536"/>
                <a:gd name="T9" fmla="*/ 0 w 56"/>
                <a:gd name="T10" fmla="*/ 0 h 720"/>
                <a:gd name="T11" fmla="*/ 56 w 56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720">
                  <a:moveTo>
                    <a:pt x="8" y="720"/>
                  </a:moveTo>
                  <a:cubicBezTo>
                    <a:pt x="4" y="540"/>
                    <a:pt x="0" y="360"/>
                    <a:pt x="8" y="240"/>
                  </a:cubicBezTo>
                  <a:cubicBezTo>
                    <a:pt x="16" y="120"/>
                    <a:pt x="36" y="60"/>
                    <a:pt x="56" y="0"/>
                  </a:cubicBezTo>
                </a:path>
              </a:pathLst>
            </a:custGeom>
            <a:noFill/>
            <a:ln w="76200" cap="flat" cmpd="sng">
              <a:solidFill>
                <a:srgbClr val="FFFF00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21" name="Group 6">
            <a:extLst>
              <a:ext uri="{FF2B5EF4-FFF2-40B4-BE49-F238E27FC236}">
                <a16:creationId xmlns:a16="http://schemas.microsoft.com/office/drawing/2014/main" id="{C2AB88C7-307C-4BD0-89A6-CE8C0211F85F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765300"/>
            <a:ext cx="3048000" cy="1752600"/>
            <a:chOff x="960" y="816"/>
            <a:chExt cx="1920" cy="1104"/>
          </a:xfrm>
        </p:grpSpPr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B033C37D-59B7-437C-85C9-90A17691E7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816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  Larvae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E90AF3E8-1FB9-47DB-BCAF-AC8957068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912"/>
              <a:ext cx="1296" cy="1008"/>
            </a:xfrm>
            <a:custGeom>
              <a:avLst/>
              <a:gdLst>
                <a:gd name="T0" fmla="*/ 0 w 1296"/>
                <a:gd name="T1" fmla="*/ 1008 h 1008"/>
                <a:gd name="T2" fmla="*/ 144 w 1296"/>
                <a:gd name="T3" fmla="*/ 720 h 1008"/>
                <a:gd name="T4" fmla="*/ 576 w 1296"/>
                <a:gd name="T5" fmla="*/ 288 h 1008"/>
                <a:gd name="T6" fmla="*/ 1296 w 1296"/>
                <a:gd name="T7" fmla="*/ 0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6"/>
                <a:gd name="T13" fmla="*/ 0 h 1008"/>
                <a:gd name="T14" fmla="*/ 1296 w 129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6" h="1008">
                  <a:moveTo>
                    <a:pt x="0" y="1008"/>
                  </a:moveTo>
                  <a:cubicBezTo>
                    <a:pt x="24" y="924"/>
                    <a:pt x="48" y="840"/>
                    <a:pt x="144" y="720"/>
                  </a:cubicBezTo>
                  <a:cubicBezTo>
                    <a:pt x="240" y="600"/>
                    <a:pt x="384" y="408"/>
                    <a:pt x="576" y="288"/>
                  </a:cubicBezTo>
                  <a:cubicBezTo>
                    <a:pt x="768" y="168"/>
                    <a:pt x="1176" y="48"/>
                    <a:pt x="1296" y="0"/>
                  </a:cubicBezTo>
                </a:path>
              </a:pathLst>
            </a:custGeom>
            <a:noFill/>
            <a:ln w="76200" cap="flat" cmpd="sng">
              <a:solidFill>
                <a:srgbClr val="FFFF00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24" name="Group 12">
            <a:extLst>
              <a:ext uri="{FF2B5EF4-FFF2-40B4-BE49-F238E27FC236}">
                <a16:creationId xmlns:a16="http://schemas.microsoft.com/office/drawing/2014/main" id="{C7ADFCE9-94FA-4B30-8519-69EE51374925}"/>
              </a:ext>
            </a:extLst>
          </p:cNvPr>
          <p:cNvGrpSpPr>
            <a:grpSpLocks/>
          </p:cNvGrpSpPr>
          <p:nvPr/>
        </p:nvGrpSpPr>
        <p:grpSpPr bwMode="auto">
          <a:xfrm>
            <a:off x="2082800" y="2076450"/>
            <a:ext cx="4414838" cy="3727450"/>
            <a:chOff x="1312" y="1308"/>
            <a:chExt cx="2781" cy="2348"/>
          </a:xfrm>
        </p:grpSpPr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D6847892-33E1-4DB3-80B9-501813931E88}"/>
                </a:ext>
              </a:extLst>
            </p:cNvPr>
            <p:cNvSpPr>
              <a:spLocks/>
            </p:cNvSpPr>
            <p:nvPr/>
          </p:nvSpPr>
          <p:spPr bwMode="auto">
            <a:xfrm rot="6954215">
              <a:off x="2438" y="1414"/>
              <a:ext cx="1398" cy="1913"/>
            </a:xfrm>
            <a:custGeom>
              <a:avLst/>
              <a:gdLst>
                <a:gd name="T0" fmla="*/ 0 w 1296"/>
                <a:gd name="T1" fmla="*/ 3460 h 1008"/>
                <a:gd name="T2" fmla="*/ 442 w 1296"/>
                <a:gd name="T3" fmla="*/ 2471 h 1008"/>
                <a:gd name="T4" fmla="*/ 1768 w 1296"/>
                <a:gd name="T5" fmla="*/ 989 h 1008"/>
                <a:gd name="T6" fmla="*/ 3980 w 1296"/>
                <a:gd name="T7" fmla="*/ 0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6"/>
                <a:gd name="T13" fmla="*/ 0 h 1008"/>
                <a:gd name="T14" fmla="*/ 1296 w 129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6" h="1008">
                  <a:moveTo>
                    <a:pt x="0" y="1008"/>
                  </a:moveTo>
                  <a:cubicBezTo>
                    <a:pt x="24" y="924"/>
                    <a:pt x="48" y="840"/>
                    <a:pt x="144" y="720"/>
                  </a:cubicBezTo>
                  <a:cubicBezTo>
                    <a:pt x="240" y="600"/>
                    <a:pt x="384" y="408"/>
                    <a:pt x="576" y="288"/>
                  </a:cubicBezTo>
                  <a:cubicBezTo>
                    <a:pt x="768" y="168"/>
                    <a:pt x="1176" y="48"/>
                    <a:pt x="1296" y="0"/>
                  </a:cubicBezTo>
                </a:path>
              </a:pathLst>
            </a:custGeom>
            <a:noFill/>
            <a:ln w="76200" cap="flat" cmpd="sng">
              <a:solidFill>
                <a:srgbClr val="FFFF00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5682DB24-88C4-486D-A584-C0001C84A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1308"/>
              <a:ext cx="1292" cy="2348"/>
            </a:xfrm>
            <a:custGeom>
              <a:avLst/>
              <a:gdLst>
                <a:gd name="T0" fmla="*/ 0 w 1388"/>
                <a:gd name="T1" fmla="*/ 2348 h 2348"/>
                <a:gd name="T2" fmla="*/ 475 w 1388"/>
                <a:gd name="T3" fmla="*/ 1916 h 2348"/>
                <a:gd name="T4" fmla="*/ 861 w 1388"/>
                <a:gd name="T5" fmla="*/ 1084 h 2348"/>
                <a:gd name="T6" fmla="*/ 971 w 1388"/>
                <a:gd name="T7" fmla="*/ 0 h 23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8"/>
                <a:gd name="T13" fmla="*/ 0 h 2348"/>
                <a:gd name="T14" fmla="*/ 1388 w 1388"/>
                <a:gd name="T15" fmla="*/ 2348 h 23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8" h="2348">
                  <a:moveTo>
                    <a:pt x="0" y="2348"/>
                  </a:moveTo>
                  <a:cubicBezTo>
                    <a:pt x="113" y="2277"/>
                    <a:pt x="475" y="2127"/>
                    <a:pt x="680" y="1916"/>
                  </a:cubicBezTo>
                  <a:cubicBezTo>
                    <a:pt x="885" y="1705"/>
                    <a:pt x="1114" y="1403"/>
                    <a:pt x="1232" y="1084"/>
                  </a:cubicBezTo>
                  <a:cubicBezTo>
                    <a:pt x="1350" y="765"/>
                    <a:pt x="1356" y="226"/>
                    <a:pt x="1388" y="0"/>
                  </a:cubicBezTo>
                </a:path>
              </a:pathLst>
            </a:custGeom>
            <a:noFill/>
            <a:ln w="76200" cap="flat" cmpd="sng">
              <a:solidFill>
                <a:srgbClr val="FFFF00"/>
              </a:solidFill>
              <a:prstDash val="sysDot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27" name="Text Box 15">
            <a:extLst>
              <a:ext uri="{FF2B5EF4-FFF2-40B4-BE49-F238E27FC236}">
                <a16:creationId xmlns:a16="http://schemas.microsoft.com/office/drawing/2014/main" id="{E964DD0A-B5DC-4A63-854F-E0A84168F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000" y="699366"/>
            <a:ext cx="9126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7FF05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life cycle of most marine organisms</a:t>
            </a:r>
            <a:endParaRPr lang="es-ES" altLang="en-US" sz="2400" dirty="0">
              <a:solidFill>
                <a:srgbClr val="F7FF05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Text Box 15">
            <a:extLst>
              <a:ext uri="{FF2B5EF4-FFF2-40B4-BE49-F238E27FC236}">
                <a16:creationId xmlns:a16="http://schemas.microsoft.com/office/drawing/2014/main" id="{110404B1-CAA1-4C26-9C9A-9411B241D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4475" y="1976293"/>
            <a:ext cx="39395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7FF05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Species with larger dispersal capabilities should have larger ranges</a:t>
            </a:r>
            <a:endParaRPr lang="es-ES" altLang="en-US" sz="2400" dirty="0">
              <a:solidFill>
                <a:srgbClr val="F7FF05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285A607A-8DDC-4092-ACFE-7D271C64A93B}"/>
              </a:ext>
            </a:extLst>
          </p:cNvPr>
          <p:cNvSpPr>
            <a:spLocks/>
          </p:cNvSpPr>
          <p:nvPr/>
        </p:nvSpPr>
        <p:spPr bwMode="auto">
          <a:xfrm rot="6954215">
            <a:off x="6821182" y="552701"/>
            <a:ext cx="1203354" cy="6721457"/>
          </a:xfrm>
          <a:custGeom>
            <a:avLst/>
            <a:gdLst>
              <a:gd name="T0" fmla="*/ 2147483647 w 10330"/>
              <a:gd name="T1" fmla="*/ 2147483647 h 10000"/>
              <a:gd name="T2" fmla="*/ 2147483647 w 10330"/>
              <a:gd name="T3" fmla="*/ 2147483647 h 10000"/>
              <a:gd name="T4" fmla="*/ 2147483647 w 10330"/>
              <a:gd name="T5" fmla="*/ 2147483647 h 10000"/>
              <a:gd name="T6" fmla="*/ 2147483647 w 10330"/>
              <a:gd name="T7" fmla="*/ 0 h 10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330" h="10000">
                <a:moveTo>
                  <a:pt x="330" y="10000"/>
                </a:moveTo>
                <a:cubicBezTo>
                  <a:pt x="-271" y="9183"/>
                  <a:pt x="2" y="7623"/>
                  <a:pt x="705" y="6470"/>
                </a:cubicBezTo>
                <a:cubicBezTo>
                  <a:pt x="1408" y="5317"/>
                  <a:pt x="2097" y="4156"/>
                  <a:pt x="3578" y="2965"/>
                </a:cubicBezTo>
                <a:cubicBezTo>
                  <a:pt x="5060" y="1775"/>
                  <a:pt x="9404" y="476"/>
                  <a:pt x="10330" y="0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4CD318-B74A-417B-BCC3-ED11FC4EB12B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cs typeface="Arial" charset="0"/>
              </a:rPr>
              <a:t>Why a species has the range it does?: dispersal</a:t>
            </a:r>
          </a:p>
        </p:txBody>
      </p:sp>
      <p:sp>
        <p:nvSpPr>
          <p:cNvPr id="16387" name="TextBox 1">
            <a:extLst>
              <a:ext uri="{FF2B5EF4-FFF2-40B4-BE49-F238E27FC236}">
                <a16:creationId xmlns:a16="http://schemas.microsoft.com/office/drawing/2014/main" id="{59B5BBB5-6CB3-4AD9-A153-0908AFA97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451" y="1011239"/>
            <a:ext cx="2320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Pelagic Larval Duration</a:t>
            </a:r>
            <a:endParaRPr lang="en-CA" alt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6447E5-B874-4E67-854E-7C1EF1611282}"/>
              </a:ext>
            </a:extLst>
          </p:cNvPr>
          <p:cNvGrpSpPr>
            <a:grpSpLocks/>
          </p:cNvGrpSpPr>
          <p:nvPr/>
        </p:nvGrpSpPr>
        <p:grpSpPr bwMode="auto">
          <a:xfrm>
            <a:off x="1612901" y="819150"/>
            <a:ext cx="4335463" cy="3771900"/>
            <a:chOff x="89374" y="819048"/>
            <a:chExt cx="4335238" cy="3772678"/>
          </a:xfrm>
        </p:grpSpPr>
        <p:pic>
          <p:nvPicPr>
            <p:cNvPr id="16398" name="Picture 2">
              <a:extLst>
                <a:ext uri="{FF2B5EF4-FFF2-40B4-BE49-F238E27FC236}">
                  <a16:creationId xmlns:a16="http://schemas.microsoft.com/office/drawing/2014/main" id="{D42EFB35-61B2-431F-9517-480BC80A6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165" y="1907837"/>
              <a:ext cx="3421447" cy="2304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99" name="Picture 4">
              <a:extLst>
                <a:ext uri="{FF2B5EF4-FFF2-40B4-BE49-F238E27FC236}">
                  <a16:creationId xmlns:a16="http://schemas.microsoft.com/office/drawing/2014/main" id="{7C74DDB5-D97F-4E4F-A406-59DF88E8F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74" y="819048"/>
              <a:ext cx="2000250" cy="143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400" name="Rectangle 7">
              <a:extLst>
                <a:ext uri="{FF2B5EF4-FFF2-40B4-BE49-F238E27FC236}">
                  <a16:creationId xmlns:a16="http://schemas.microsoft.com/office/drawing/2014/main" id="{449663E7-DF3C-44BC-B9A7-97D24D209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504" y="4283751"/>
              <a:ext cx="300456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Trhesher &amp; Brother, Evolution 1985</a:t>
              </a:r>
              <a:endParaRPr lang="en-CA" altLang="en-US" sz="14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A226026-8032-45C1-9373-77BB491C186D}"/>
              </a:ext>
            </a:extLst>
          </p:cNvPr>
          <p:cNvGrpSpPr>
            <a:grpSpLocks/>
          </p:cNvGrpSpPr>
          <p:nvPr/>
        </p:nvGrpSpPr>
        <p:grpSpPr bwMode="auto">
          <a:xfrm>
            <a:off x="6411914" y="1671639"/>
            <a:ext cx="4054475" cy="2390775"/>
            <a:chOff x="4888032" y="1672019"/>
            <a:chExt cx="4054321" cy="2389830"/>
          </a:xfrm>
        </p:grpSpPr>
        <p:pic>
          <p:nvPicPr>
            <p:cNvPr id="16395" name="Picture 6">
              <a:extLst>
                <a:ext uri="{FF2B5EF4-FFF2-40B4-BE49-F238E27FC236}">
                  <a16:creationId xmlns:a16="http://schemas.microsoft.com/office/drawing/2014/main" id="{26112ED5-1582-4F52-92DA-FD31A6694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032" y="2058064"/>
              <a:ext cx="2961059" cy="2003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96" name="Picture 7">
              <a:extLst>
                <a:ext uri="{FF2B5EF4-FFF2-40B4-BE49-F238E27FC236}">
                  <a16:creationId xmlns:a16="http://schemas.microsoft.com/office/drawing/2014/main" id="{91969758-D8C2-49B6-B60F-452A52541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1609" y="1672019"/>
              <a:ext cx="1690744" cy="772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7" name="Rectangle 7">
              <a:extLst>
                <a:ext uri="{FF2B5EF4-FFF2-40B4-BE49-F238E27FC236}">
                  <a16:creationId xmlns:a16="http://schemas.microsoft.com/office/drawing/2014/main" id="{615153A9-6B60-4DEA-BB34-60866088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032" y="1796454"/>
              <a:ext cx="20170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/>
                <a:t>Victor &amp; Wellington MEPS 2000</a:t>
              </a:r>
              <a:endParaRPr lang="en-CA" altLang="en-US" sz="11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91CA9-6F57-4A70-B4CB-BD9BE8155967}"/>
              </a:ext>
            </a:extLst>
          </p:cNvPr>
          <p:cNvGrpSpPr>
            <a:grpSpLocks/>
          </p:cNvGrpSpPr>
          <p:nvPr/>
        </p:nvGrpSpPr>
        <p:grpSpPr bwMode="auto">
          <a:xfrm>
            <a:off x="6096001" y="4203700"/>
            <a:ext cx="4430713" cy="2590800"/>
            <a:chOff x="4572000" y="4204275"/>
            <a:chExt cx="4431094" cy="2589708"/>
          </a:xfrm>
        </p:grpSpPr>
        <p:pic>
          <p:nvPicPr>
            <p:cNvPr id="16392" name="Picture 9">
              <a:extLst>
                <a:ext uri="{FF2B5EF4-FFF2-40B4-BE49-F238E27FC236}">
                  <a16:creationId xmlns:a16="http://schemas.microsoft.com/office/drawing/2014/main" id="{C82797CB-9295-4F8B-BCE9-D95368661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591726"/>
              <a:ext cx="3098377" cy="2202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93" name="Picture 8">
              <a:extLst>
                <a:ext uri="{FF2B5EF4-FFF2-40B4-BE49-F238E27FC236}">
                  <a16:creationId xmlns:a16="http://schemas.microsoft.com/office/drawing/2014/main" id="{93371511-8D9B-4896-82AA-45564A6FE4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1609" y="4204275"/>
              <a:ext cx="1751485" cy="1211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4" name="Rectangle 7">
              <a:extLst>
                <a:ext uri="{FF2B5EF4-FFF2-40B4-BE49-F238E27FC236}">
                  <a16:creationId xmlns:a16="http://schemas.microsoft.com/office/drawing/2014/main" id="{1D84D1C3-6E36-45DC-913A-8748D04B3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4430296"/>
              <a:ext cx="20170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/>
                <a:t>Victor &amp; Wellington MEPS 2000</a:t>
              </a:r>
              <a:endParaRPr lang="en-CA" altLang="en-US" sz="1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ADFE1A4-D91D-4DE4-9B4B-32BBF607C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4" y="5246689"/>
            <a:ext cx="1779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NO EFFECT</a:t>
            </a:r>
            <a:endParaRPr lang="en-CA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A2E00F-56F5-463E-9630-940DC57557D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cs typeface="Arial" charset="0"/>
              </a:rPr>
              <a:t>Why a species has the range it does?: dispersal why not?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3A490FC-1D66-413E-B041-088823BD3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89" y="631825"/>
            <a:ext cx="3048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 dirty="0"/>
              <a:t>Evolutionary age effect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1DE933-C832-4A2F-B44B-95F681B1AA0A}"/>
              </a:ext>
            </a:extLst>
          </p:cNvPr>
          <p:cNvGrpSpPr>
            <a:grpSpLocks/>
          </p:cNvGrpSpPr>
          <p:nvPr/>
        </p:nvGrpSpPr>
        <p:grpSpPr bwMode="auto">
          <a:xfrm>
            <a:off x="2001838" y="1223963"/>
            <a:ext cx="4171950" cy="2430462"/>
            <a:chOff x="477871" y="1223816"/>
            <a:chExt cx="4171950" cy="2430462"/>
          </a:xfrm>
        </p:grpSpPr>
        <p:pic>
          <p:nvPicPr>
            <p:cNvPr id="17423" name="Picture 2">
              <a:extLst>
                <a:ext uri="{FF2B5EF4-FFF2-40B4-BE49-F238E27FC236}">
                  <a16:creationId xmlns:a16="http://schemas.microsoft.com/office/drawing/2014/main" id="{022B41F5-E764-4C60-9F8C-1D0310981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71" y="1223816"/>
              <a:ext cx="4171950" cy="204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424" name="Rectangle 14">
              <a:extLst>
                <a:ext uri="{FF2B5EF4-FFF2-40B4-BE49-F238E27FC236}">
                  <a16:creationId xmlns:a16="http://schemas.microsoft.com/office/drawing/2014/main" id="{DB236A6A-6967-44A2-8BEC-8153AFD62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84" y="3284391"/>
              <a:ext cx="3556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Bernardi et al Marine Biology 2004</a:t>
              </a:r>
              <a:endParaRPr lang="en-CA" altLang="en-US" sz="18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0FDDC-3FF7-491E-A186-31C513AE4502}"/>
              </a:ext>
            </a:extLst>
          </p:cNvPr>
          <p:cNvGrpSpPr>
            <a:grpSpLocks/>
          </p:cNvGrpSpPr>
          <p:nvPr/>
        </p:nvGrpSpPr>
        <p:grpSpPr bwMode="auto">
          <a:xfrm>
            <a:off x="5745163" y="2162607"/>
            <a:ext cx="4337079" cy="461665"/>
            <a:chOff x="4221804" y="2161999"/>
            <a:chExt cx="4336826" cy="462959"/>
          </a:xfrm>
        </p:grpSpPr>
        <p:sp>
          <p:nvSpPr>
            <p:cNvPr id="17421" name="TextBox 3">
              <a:extLst>
                <a:ext uri="{FF2B5EF4-FFF2-40B4-BE49-F238E27FC236}">
                  <a16:creationId xmlns:a16="http://schemas.microsoft.com/office/drawing/2014/main" id="{F109A906-23E2-4BCD-A2BC-7169D47ABC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9083" y="2161999"/>
              <a:ext cx="3549547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Older species larger ranges</a:t>
              </a:r>
              <a:endParaRPr lang="en-CA" alt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AE8909-A3FB-40A7-AEEA-355162A4F9D9}"/>
                </a:ext>
              </a:extLst>
            </p:cNvPr>
            <p:cNvCxnSpPr/>
            <p:nvPr/>
          </p:nvCxnSpPr>
          <p:spPr>
            <a:xfrm>
              <a:off x="4221804" y="2397173"/>
              <a:ext cx="796878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A47D9D-9A79-4B9F-8F35-AA33F96C7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4" y="5046664"/>
            <a:ext cx="2924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NO EFFECT EITHER</a:t>
            </a:r>
            <a:endParaRPr lang="en-CA" altLang="en-US" sz="2800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C19050-6512-448E-BD9B-E912D12550FE}"/>
              </a:ext>
            </a:extLst>
          </p:cNvPr>
          <p:cNvGrpSpPr>
            <a:grpSpLocks/>
          </p:cNvGrpSpPr>
          <p:nvPr/>
        </p:nvGrpSpPr>
        <p:grpSpPr bwMode="auto">
          <a:xfrm>
            <a:off x="4808539" y="3654425"/>
            <a:ext cx="5564187" cy="3168650"/>
            <a:chOff x="3285250" y="3654278"/>
            <a:chExt cx="5562686" cy="3169589"/>
          </a:xfrm>
        </p:grpSpPr>
        <p:grpSp>
          <p:nvGrpSpPr>
            <p:cNvPr id="17416" name="Group 15">
              <a:extLst>
                <a:ext uri="{FF2B5EF4-FFF2-40B4-BE49-F238E27FC236}">
                  <a16:creationId xmlns:a16="http://schemas.microsoft.com/office/drawing/2014/main" id="{FFACB945-2430-41A9-9D23-E1BC6E218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1547" y="3654278"/>
              <a:ext cx="5146389" cy="3169589"/>
              <a:chOff x="3701547" y="3654278"/>
              <a:chExt cx="5146389" cy="3169589"/>
            </a:xfrm>
          </p:grpSpPr>
          <p:pic>
            <p:nvPicPr>
              <p:cNvPr id="17419" name="Picture 2">
                <a:extLst>
                  <a:ext uri="{FF2B5EF4-FFF2-40B4-BE49-F238E27FC236}">
                    <a16:creationId xmlns:a16="http://schemas.microsoft.com/office/drawing/2014/main" id="{AF44BF00-8AA6-40EE-A9E4-0D5628D1C0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1547" y="3654278"/>
                <a:ext cx="5146389" cy="28645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420" name="Rectangle 14">
                <a:extLst>
                  <a:ext uri="{FF2B5EF4-FFF2-40B4-BE49-F238E27FC236}">
                    <a16:creationId xmlns:a16="http://schemas.microsoft.com/office/drawing/2014/main" id="{65DA0F01-A46C-4E6F-BF70-F7BEB630B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3561" y="6453980"/>
                <a:ext cx="2894375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/>
                  <a:t>Mora et al., Ecography 2011</a:t>
                </a:r>
                <a:endParaRPr lang="en-CA" altLang="en-US" sz="1800"/>
              </a:p>
            </p:txBody>
          </p:sp>
        </p:grpSp>
        <p:pic>
          <p:nvPicPr>
            <p:cNvPr id="17417" name="Picture 8">
              <a:extLst>
                <a:ext uri="{FF2B5EF4-FFF2-40B4-BE49-F238E27FC236}">
                  <a16:creationId xmlns:a16="http://schemas.microsoft.com/office/drawing/2014/main" id="{3EA10761-388D-4619-968F-5360CB9CB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741" y="3876279"/>
              <a:ext cx="712430" cy="492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8" name="Picture 7">
              <a:extLst>
                <a:ext uri="{FF2B5EF4-FFF2-40B4-BE49-F238E27FC236}">
                  <a16:creationId xmlns:a16="http://schemas.microsoft.com/office/drawing/2014/main" id="{4F37978F-3FC5-4A8B-89BC-917D36784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250" y="3876279"/>
              <a:ext cx="1172453" cy="535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CEA4703-1BD4-4054-B6F4-8AD31BA51F53}"/>
              </a:ext>
            </a:extLst>
          </p:cNvPr>
          <p:cNvGrpSpPr>
            <a:grpSpLocks/>
          </p:cNvGrpSpPr>
          <p:nvPr/>
        </p:nvGrpSpPr>
        <p:grpSpPr bwMode="auto">
          <a:xfrm>
            <a:off x="-190" y="1927225"/>
            <a:ext cx="12192190" cy="4193629"/>
            <a:chOff x="0" y="843908"/>
            <a:chExt cx="9144001" cy="4194175"/>
          </a:xfrm>
        </p:grpSpPr>
        <p:graphicFrame>
          <p:nvGraphicFramePr>
            <p:cNvPr id="18441" name="Object 36">
              <a:extLst>
                <a:ext uri="{FF2B5EF4-FFF2-40B4-BE49-F238E27FC236}">
                  <a16:creationId xmlns:a16="http://schemas.microsoft.com/office/drawing/2014/main" id="{BF6EC2A9-895A-4EE6-B882-EC44C9681FF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1628142"/>
                </p:ext>
              </p:extLst>
            </p:nvPr>
          </p:nvGraphicFramePr>
          <p:xfrm>
            <a:off x="0" y="843908"/>
            <a:ext cx="9144001" cy="419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9" name="Bitmap Image" r:id="rId4" imgW="7268590" imgH="3333333" progId="Paint.Picture">
                    <p:embed/>
                  </p:oleObj>
                </mc:Choice>
                <mc:Fallback>
                  <p:oleObj name="Bitmap Image" r:id="rId4" imgW="7268590" imgH="3333333" progId="Paint.Picture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843908"/>
                          <a:ext cx="9144001" cy="419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2" name="Text Box 38">
              <a:extLst>
                <a:ext uri="{FF2B5EF4-FFF2-40B4-BE49-F238E27FC236}">
                  <a16:creationId xmlns:a16="http://schemas.microsoft.com/office/drawing/2014/main" id="{0442A12C-F206-4F30-8D67-7D9917E3A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" y="4267111"/>
              <a:ext cx="950754" cy="646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Indian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Ocean</a:t>
              </a:r>
            </a:p>
          </p:txBody>
        </p:sp>
        <p:sp>
          <p:nvSpPr>
            <p:cNvPr id="18443" name="Text Box 39">
              <a:extLst>
                <a:ext uri="{FF2B5EF4-FFF2-40B4-BE49-F238E27FC236}">
                  <a16:creationId xmlns:a16="http://schemas.microsoft.com/office/drawing/2014/main" id="{B335C77D-B80E-4137-989D-2EFD1612F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6973" y="2982133"/>
              <a:ext cx="993158" cy="646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Pacific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Ocean</a:t>
              </a:r>
            </a:p>
          </p:txBody>
        </p:sp>
        <p:sp>
          <p:nvSpPr>
            <p:cNvPr id="18444" name="Text Box 47">
              <a:extLst>
                <a:ext uri="{FF2B5EF4-FFF2-40B4-BE49-F238E27FC236}">
                  <a16:creationId xmlns:a16="http://schemas.microsoft.com/office/drawing/2014/main" id="{3E2BFB38-FD3C-4068-9619-682797E083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0061" y="2504118"/>
              <a:ext cx="974047" cy="646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Atlantic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Ocean</a:t>
              </a:r>
            </a:p>
          </p:txBody>
        </p:sp>
      </p:grpSp>
      <p:sp>
        <p:nvSpPr>
          <p:cNvPr id="251946" name="Line 42">
            <a:extLst>
              <a:ext uri="{FF2B5EF4-FFF2-40B4-BE49-F238E27FC236}">
                <a16:creationId xmlns:a16="http://schemas.microsoft.com/office/drawing/2014/main" id="{29B87426-3119-4CDD-ADD0-B895D0A3B9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4783" y="3948545"/>
            <a:ext cx="1070117" cy="121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>
            <a:outerShdw dist="45791" dir="74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FB1EE6-7F4C-4D04-B7A7-C6D4F312A440}"/>
              </a:ext>
            </a:extLst>
          </p:cNvPr>
          <p:cNvSpPr/>
          <p:nvPr/>
        </p:nvSpPr>
        <p:spPr>
          <a:xfrm>
            <a:off x="0" y="0"/>
            <a:ext cx="12192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cs typeface="Arial" charset="0"/>
              </a:rPr>
              <a:t>Why a species has the range it does?: why not dispersal?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BE0B5782-1010-45C9-9C9D-34357294A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464" y="635000"/>
            <a:ext cx="2040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 dirty="0"/>
              <a:t>Isolation effect</a:t>
            </a:r>
          </a:p>
        </p:txBody>
      </p:sp>
      <p:sp>
        <p:nvSpPr>
          <p:cNvPr id="33" name="Line 42">
            <a:extLst>
              <a:ext uri="{FF2B5EF4-FFF2-40B4-BE49-F238E27FC236}">
                <a16:creationId xmlns:a16="http://schemas.microsoft.com/office/drawing/2014/main" id="{D3E60C1C-6210-4B75-856B-E99723EBD9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01919" y="4070496"/>
            <a:ext cx="77788" cy="5159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>
            <a:outerShdw dist="45791" dir="74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42">
            <a:extLst>
              <a:ext uri="{FF2B5EF4-FFF2-40B4-BE49-F238E27FC236}">
                <a16:creationId xmlns:a16="http://schemas.microsoft.com/office/drawing/2014/main" id="{CEFC67DB-C74A-494E-B5D9-3EAC3B997D1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49558" y="4586433"/>
            <a:ext cx="238125" cy="1000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>
            <a:outerShdw dist="45791" dir="74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FF756613-FEF9-4077-B930-041E4E34D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26" y="1219200"/>
            <a:ext cx="5046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/>
              <a:t>What is isolation?: how difficult is to reach a habitat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B306524-24AD-474A-BFB8-265AF79BB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28963"/>
            <a:ext cx="44100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6A23E7-0105-458A-A23E-E64D27BD2B32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cs typeface="Arial" charset="0"/>
              </a:rPr>
              <a:t>Why a species has the range it does?: dispersal why not?</a:t>
            </a: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70AFDC41-CA23-4055-997B-2A2FD3D29CBA}"/>
              </a:ext>
            </a:extLst>
          </p:cNvPr>
          <p:cNvGrpSpPr>
            <a:grpSpLocks/>
          </p:cNvGrpSpPr>
          <p:nvPr/>
        </p:nvGrpSpPr>
        <p:grpSpPr bwMode="auto">
          <a:xfrm>
            <a:off x="1709739" y="728663"/>
            <a:ext cx="4010025" cy="2844800"/>
            <a:chOff x="2961" y="96"/>
            <a:chExt cx="2526" cy="1792"/>
          </a:xfrm>
        </p:grpSpPr>
        <p:sp>
          <p:nvSpPr>
            <p:cNvPr id="19470" name="Line 20">
              <a:extLst>
                <a:ext uri="{FF2B5EF4-FFF2-40B4-BE49-F238E27FC236}">
                  <a16:creationId xmlns:a16="http://schemas.microsoft.com/office/drawing/2014/main" id="{D2BD878E-DEAD-46E4-BFA5-A126B5E9A4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393518">
              <a:off x="5127" y="1225"/>
              <a:ext cx="0" cy="720"/>
            </a:xfrm>
            <a:prstGeom prst="line">
              <a:avLst/>
            </a:prstGeom>
            <a:noFill/>
            <a:ln w="7620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471" name="Line 21">
              <a:extLst>
                <a:ext uri="{FF2B5EF4-FFF2-40B4-BE49-F238E27FC236}">
                  <a16:creationId xmlns:a16="http://schemas.microsoft.com/office/drawing/2014/main" id="{F5487ABC-F107-4D51-B9C7-C476478E6F8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393518">
              <a:off x="4455" y="1225"/>
              <a:ext cx="0" cy="72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472" name="Line 22">
              <a:extLst>
                <a:ext uri="{FF2B5EF4-FFF2-40B4-BE49-F238E27FC236}">
                  <a16:creationId xmlns:a16="http://schemas.microsoft.com/office/drawing/2014/main" id="{D3C4D2DB-F6F5-47D4-B0DD-02F2939912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393518">
              <a:off x="3736" y="1227"/>
              <a:ext cx="0" cy="720"/>
            </a:xfrm>
            <a:prstGeom prst="line">
              <a:avLst/>
            </a:prstGeom>
            <a:noFill/>
            <a:ln w="7620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473" name="Line 23">
              <a:extLst>
                <a:ext uri="{FF2B5EF4-FFF2-40B4-BE49-F238E27FC236}">
                  <a16:creationId xmlns:a16="http://schemas.microsoft.com/office/drawing/2014/main" id="{C8700441-D0AC-45A3-9F3F-E8B1215CB93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393518">
              <a:off x="5414" y="1608"/>
              <a:ext cx="14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474" name="Line 24">
              <a:extLst>
                <a:ext uri="{FF2B5EF4-FFF2-40B4-BE49-F238E27FC236}">
                  <a16:creationId xmlns:a16="http://schemas.microsoft.com/office/drawing/2014/main" id="{98AFDBC8-F366-426A-9E38-75BD6D297D4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393518">
              <a:off x="4024" y="1611"/>
              <a:ext cx="14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475" name="Line 25">
              <a:extLst>
                <a:ext uri="{FF2B5EF4-FFF2-40B4-BE49-F238E27FC236}">
                  <a16:creationId xmlns:a16="http://schemas.microsoft.com/office/drawing/2014/main" id="{05CA9848-DB83-4059-ADCA-BC7D0A9B0F8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393518">
              <a:off x="4743" y="1610"/>
              <a:ext cx="14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9476" name="Text Box 26">
              <a:extLst>
                <a:ext uri="{FF2B5EF4-FFF2-40B4-BE49-F238E27FC236}">
                  <a16:creationId xmlns:a16="http://schemas.microsoft.com/office/drawing/2014/main" id="{D5F43007-F175-4CB2-A29F-C772732FF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1655"/>
              <a:ext cx="55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Habitat</a:t>
              </a:r>
              <a:endParaRPr lang="en-CA" altLang="en-US" sz="1800"/>
            </a:p>
          </p:txBody>
        </p:sp>
        <p:grpSp>
          <p:nvGrpSpPr>
            <p:cNvPr id="19477" name="Group 27">
              <a:extLst>
                <a:ext uri="{FF2B5EF4-FFF2-40B4-BE49-F238E27FC236}">
                  <a16:creationId xmlns:a16="http://schemas.microsoft.com/office/drawing/2014/main" id="{BA3A1683-774E-4173-958A-07CD3EA3A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96"/>
              <a:ext cx="511" cy="1584"/>
              <a:chOff x="1169" y="1104"/>
              <a:chExt cx="511" cy="1584"/>
            </a:xfrm>
          </p:grpSpPr>
          <p:sp>
            <p:nvSpPr>
              <p:cNvPr id="19478" name="Line 28">
                <a:extLst>
                  <a:ext uri="{FF2B5EF4-FFF2-40B4-BE49-F238E27FC236}">
                    <a16:creationId xmlns:a16="http://schemas.microsoft.com/office/drawing/2014/main" id="{49E3EA9E-61C5-4A9C-8345-2C1C1D03C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393518">
                <a:off x="790" y="1895"/>
                <a:ext cx="1584" cy="2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479" name="Text Box 29">
                <a:extLst>
                  <a:ext uri="{FF2B5EF4-FFF2-40B4-BE49-F238E27FC236}">
                    <a16:creationId xmlns:a16="http://schemas.microsoft.com/office/drawing/2014/main" id="{50E70657-04BF-4381-8DCE-C1B7C41FAD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974" y="1593"/>
                <a:ext cx="62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/>
                  <a:t>Isolation</a:t>
                </a:r>
                <a:endParaRPr lang="en-CA" altLang="en-US" sz="1800"/>
              </a:p>
            </p:txBody>
          </p:sp>
          <p:sp>
            <p:nvSpPr>
              <p:cNvPr id="19480" name="Line 30">
                <a:extLst>
                  <a:ext uri="{FF2B5EF4-FFF2-40B4-BE49-F238E27FC236}">
                    <a16:creationId xmlns:a16="http://schemas.microsoft.com/office/drawing/2014/main" id="{6B1F0925-D026-4133-BEE7-936FB9092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256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481" name="Line 31">
                <a:extLst>
                  <a:ext uri="{FF2B5EF4-FFF2-40B4-BE49-F238E27FC236}">
                    <a16:creationId xmlns:a16="http://schemas.microsoft.com/office/drawing/2014/main" id="{E72ADAD6-CB95-4BC8-9F95-9F80B4C13B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39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482" name="Line 32">
                <a:extLst>
                  <a:ext uri="{FF2B5EF4-FFF2-40B4-BE49-F238E27FC236}">
                    <a16:creationId xmlns:a16="http://schemas.microsoft.com/office/drawing/2014/main" id="{1B0192D4-A9C5-405A-8047-503A799539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104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483" name="Line 33">
                <a:extLst>
                  <a:ext uri="{FF2B5EF4-FFF2-40B4-BE49-F238E27FC236}">
                    <a16:creationId xmlns:a16="http://schemas.microsoft.com/office/drawing/2014/main" id="{969FC594-EFD2-48A5-AA6B-4938EE4A5B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680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484" name="Line 34">
                <a:extLst>
                  <a:ext uri="{FF2B5EF4-FFF2-40B4-BE49-F238E27FC236}">
                    <a16:creationId xmlns:a16="http://schemas.microsoft.com/office/drawing/2014/main" id="{39C5CFB9-C043-4293-8486-2D139BBC2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968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DAC833C8-818B-4A19-8675-E59F44EAFC48}"/>
              </a:ext>
            </a:extLst>
          </p:cNvPr>
          <p:cNvSpPr/>
          <p:nvPr/>
        </p:nvSpPr>
        <p:spPr>
          <a:xfrm>
            <a:off x="2647950" y="873126"/>
            <a:ext cx="2490788" cy="1965325"/>
          </a:xfrm>
          <a:custGeom>
            <a:avLst/>
            <a:gdLst>
              <a:gd name="connsiteX0" fmla="*/ 0 w 2490280"/>
              <a:gd name="connsiteY0" fmla="*/ 0 h 1964987"/>
              <a:gd name="connsiteX1" fmla="*/ 749029 w 2490280"/>
              <a:gd name="connsiteY1" fmla="*/ 1031132 h 1964987"/>
              <a:gd name="connsiteX2" fmla="*/ 1429966 w 2490280"/>
              <a:gd name="connsiteY2" fmla="*/ 1682885 h 1964987"/>
              <a:gd name="connsiteX3" fmla="*/ 2490280 w 2490280"/>
              <a:gd name="connsiteY3" fmla="*/ 1964987 h 196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0280" h="1964987">
                <a:moveTo>
                  <a:pt x="0" y="0"/>
                </a:moveTo>
                <a:cubicBezTo>
                  <a:pt x="255350" y="375325"/>
                  <a:pt x="510701" y="750651"/>
                  <a:pt x="749029" y="1031132"/>
                </a:cubicBezTo>
                <a:cubicBezTo>
                  <a:pt x="987357" y="1311613"/>
                  <a:pt x="1139758" y="1527243"/>
                  <a:pt x="1429966" y="1682885"/>
                </a:cubicBezTo>
                <a:cubicBezTo>
                  <a:pt x="1720174" y="1838527"/>
                  <a:pt x="2105227" y="1901757"/>
                  <a:pt x="2490280" y="19649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0D05E0-2EB9-4A64-858E-1D7AEDAFEE04}"/>
              </a:ext>
            </a:extLst>
          </p:cNvPr>
          <p:cNvGrpSpPr>
            <a:grpSpLocks/>
          </p:cNvGrpSpPr>
          <p:nvPr/>
        </p:nvGrpSpPr>
        <p:grpSpPr bwMode="auto">
          <a:xfrm>
            <a:off x="2520950" y="1855788"/>
            <a:ext cx="1676400" cy="944562"/>
            <a:chOff x="997041" y="1856090"/>
            <a:chExt cx="1676441" cy="94356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530050-CC76-475F-9C44-87629DADD7EA}"/>
                </a:ext>
              </a:extLst>
            </p:cNvPr>
            <p:cNvCxnSpPr/>
            <p:nvPr/>
          </p:nvCxnSpPr>
          <p:spPr>
            <a:xfrm>
              <a:off x="1033555" y="2737808"/>
              <a:ext cx="163992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3CEE81-6C17-4606-A839-CD180B895FFB}"/>
                </a:ext>
              </a:extLst>
            </p:cNvPr>
            <p:cNvCxnSpPr/>
            <p:nvPr/>
          </p:nvCxnSpPr>
          <p:spPr>
            <a:xfrm>
              <a:off x="997041" y="1856090"/>
              <a:ext cx="82075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69" name="Rectangle 3">
              <a:extLst>
                <a:ext uri="{FF2B5EF4-FFF2-40B4-BE49-F238E27FC236}">
                  <a16:creationId xmlns:a16="http://schemas.microsoft.com/office/drawing/2014/main" id="{544AE52A-21FC-4ECD-BCBB-DDA665E3E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585" y="2430323"/>
              <a:ext cx="10822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/>
                <a:t>Dispersal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17F0E8-B643-4FB3-8DE9-F18ECC732354}"/>
              </a:ext>
            </a:extLst>
          </p:cNvPr>
          <p:cNvGrpSpPr>
            <a:grpSpLocks/>
          </p:cNvGrpSpPr>
          <p:nvPr/>
        </p:nvGrpSpPr>
        <p:grpSpPr bwMode="auto">
          <a:xfrm>
            <a:off x="5862639" y="814389"/>
            <a:ext cx="4473575" cy="1641475"/>
            <a:chOff x="4338536" y="814266"/>
            <a:chExt cx="4474287" cy="1641988"/>
          </a:xfrm>
        </p:grpSpPr>
        <p:sp>
          <p:nvSpPr>
            <p:cNvPr id="19465" name="Rectangle 3">
              <a:extLst>
                <a:ext uri="{FF2B5EF4-FFF2-40B4-BE49-F238E27FC236}">
                  <a16:creationId xmlns:a16="http://schemas.microsoft.com/office/drawing/2014/main" id="{D04153C6-8014-48E2-A63E-3AC3502B5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112" y="814266"/>
              <a:ext cx="278435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/>
                <a:t>Isolation effect: assumption</a:t>
              </a:r>
            </a:p>
          </p:txBody>
        </p:sp>
        <p:sp>
          <p:nvSpPr>
            <p:cNvPr id="19466" name="Rectangle 3">
              <a:extLst>
                <a:ext uri="{FF2B5EF4-FFF2-40B4-BE49-F238E27FC236}">
                  <a16:creationId xmlns:a16="http://schemas.microsoft.com/office/drawing/2014/main" id="{E3F41C98-7696-4DDB-90AA-47438D937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8536" y="1255925"/>
              <a:ext cx="447428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/>
                <a:t>For dispersal to have an effect on range size, habitats need to be isolated along a gradient of isolation only to be overcome depending upon species dispersal capabilities.</a:t>
              </a:r>
            </a:p>
          </p:txBody>
        </p:sp>
      </p:grpSp>
      <p:sp>
        <p:nvSpPr>
          <p:cNvPr id="33" name="Rectangle 3">
            <a:extLst>
              <a:ext uri="{FF2B5EF4-FFF2-40B4-BE49-F238E27FC236}">
                <a16:creationId xmlns:a16="http://schemas.microsoft.com/office/drawing/2014/main" id="{4AC954C2-3E95-4D54-BC44-CE25D70EC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4" y="2952750"/>
            <a:ext cx="291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Is this assumption true?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5">
            <a:extLst>
              <a:ext uri="{FF2B5EF4-FFF2-40B4-BE49-F238E27FC236}">
                <a16:creationId xmlns:a16="http://schemas.microsoft.com/office/drawing/2014/main" id="{B742958F-3135-49C1-A058-37452B4E0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16176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Mora et al. Ecography 2011</a:t>
            </a:r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8080BA16-9E9C-4A0C-B9AC-5278EC3E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3" y="1167247"/>
            <a:ext cx="6537325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035E68-0E4A-460E-B2E4-8257FA1FBF7E}"/>
              </a:ext>
            </a:extLst>
          </p:cNvPr>
          <p:cNvSpPr/>
          <p:nvPr/>
        </p:nvSpPr>
        <p:spPr>
          <a:xfrm>
            <a:off x="0" y="155576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cs typeface="Arial" charset="0"/>
              </a:rPr>
              <a:t>Why a species has the range it does?: dispersal why not?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906113C-87EC-4348-A7BE-D356AD14F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394" y="1136074"/>
            <a:ext cx="38032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 dirty="0"/>
              <a:t>There seems to be no isolation is the world’s reefs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0AAAD5-315E-4329-A072-5B924DA7D1C7}"/>
              </a:ext>
            </a:extLst>
          </p:cNvPr>
          <p:cNvGrpSpPr>
            <a:grpSpLocks/>
          </p:cNvGrpSpPr>
          <p:nvPr/>
        </p:nvGrpSpPr>
        <p:grpSpPr bwMode="auto">
          <a:xfrm>
            <a:off x="8478839" y="1967071"/>
            <a:ext cx="2099106" cy="2531105"/>
            <a:chOff x="6955277" y="1967018"/>
            <a:chExt cx="2098504" cy="2531135"/>
          </a:xfrm>
        </p:grpSpPr>
        <p:sp>
          <p:nvSpPr>
            <p:cNvPr id="20492" name="Rectangle 3">
              <a:extLst>
                <a:ext uri="{FF2B5EF4-FFF2-40B4-BE49-F238E27FC236}">
                  <a16:creationId xmlns:a16="http://schemas.microsoft.com/office/drawing/2014/main" id="{9A6A3520-C544-40F0-9A16-69E00BB15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5277" y="3297809"/>
              <a:ext cx="2098504" cy="1200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2400" dirty="0"/>
                <a:t>Why dispersal does not relate to range size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5CDCE4-0C4F-41AA-8ADE-6E8B29FB110E}"/>
                </a:ext>
              </a:extLst>
            </p:cNvPr>
            <p:cNvCxnSpPr>
              <a:cxnSpLocks/>
              <a:stCxn id="6" idx="2"/>
              <a:endCxn id="20492" idx="0"/>
            </p:cNvCxnSpPr>
            <p:nvPr/>
          </p:nvCxnSpPr>
          <p:spPr>
            <a:xfrm>
              <a:off x="8001140" y="1967018"/>
              <a:ext cx="3389" cy="133079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367FAB-E726-49FB-92E0-6A400BE7B59B}"/>
              </a:ext>
            </a:extLst>
          </p:cNvPr>
          <p:cNvGrpSpPr>
            <a:grpSpLocks/>
          </p:cNvGrpSpPr>
          <p:nvPr/>
        </p:nvGrpSpPr>
        <p:grpSpPr bwMode="auto">
          <a:xfrm>
            <a:off x="8478839" y="4498176"/>
            <a:ext cx="2092325" cy="1942354"/>
            <a:chOff x="6965005" y="3846483"/>
            <a:chExt cx="2091725" cy="1942942"/>
          </a:xfrm>
        </p:grpSpPr>
        <p:sp>
          <p:nvSpPr>
            <p:cNvPr id="20490" name="Rectangle 3">
              <a:extLst>
                <a:ext uri="{FF2B5EF4-FFF2-40B4-BE49-F238E27FC236}">
                  <a16:creationId xmlns:a16="http://schemas.microsoft.com/office/drawing/2014/main" id="{84AC48D8-7979-4121-B245-DEA2F18B1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005" y="4588733"/>
              <a:ext cx="2091725" cy="1200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2400" dirty="0"/>
                <a:t>Why species have the range they have?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F43EBF-9138-4F0F-8019-C113C1AC3CFA}"/>
                </a:ext>
              </a:extLst>
            </p:cNvPr>
            <p:cNvCxnSpPr>
              <a:cxnSpLocks/>
              <a:stCxn id="20492" idx="2"/>
              <a:endCxn id="20490" idx="0"/>
            </p:cNvCxnSpPr>
            <p:nvPr/>
          </p:nvCxnSpPr>
          <p:spPr>
            <a:xfrm flipH="1">
              <a:off x="8010868" y="3846483"/>
              <a:ext cx="3389" cy="74225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451C225C-9CD5-41C6-B01D-FF02A4300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463" y="2447926"/>
            <a:ext cx="18298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 dirty="0">
                <a:solidFill>
                  <a:srgbClr val="FF0000"/>
                </a:solidFill>
              </a:rPr>
              <a:t>Explains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84620158-F3CC-4D43-A6D4-180B7EBA4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681" y="4575032"/>
            <a:ext cx="25883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 dirty="0">
                <a:solidFill>
                  <a:srgbClr val="FF0000"/>
                </a:solidFill>
              </a:rPr>
              <a:t>Do not explain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5E9ED2-2377-4F85-AAE8-B28C9B63BEFC}"/>
              </a:ext>
            </a:extLst>
          </p:cNvPr>
          <p:cNvSpPr/>
          <p:nvPr/>
        </p:nvSpPr>
        <p:spPr>
          <a:xfrm>
            <a:off x="0" y="0"/>
            <a:ext cx="12192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cs typeface="Arial" charset="0"/>
              </a:rPr>
              <a:t>Why a species has the range it does?</a:t>
            </a:r>
          </a:p>
        </p:txBody>
      </p:sp>
      <p:sp>
        <p:nvSpPr>
          <p:cNvPr id="21507" name="TextBox 2">
            <a:extLst>
              <a:ext uri="{FF2B5EF4-FFF2-40B4-BE49-F238E27FC236}">
                <a16:creationId xmlns:a16="http://schemas.microsoft.com/office/drawing/2014/main" id="{7C7AFF11-2057-417B-9362-339EE61BC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5" y="3111501"/>
            <a:ext cx="3690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We are not fully certain</a:t>
            </a:r>
            <a:endParaRPr lang="en-CA" altLang="en-US" sz="28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Group 1">
            <a:extLst>
              <a:ext uri="{FF2B5EF4-FFF2-40B4-BE49-F238E27FC236}">
                <a16:creationId xmlns:a16="http://schemas.microsoft.com/office/drawing/2014/main" id="{77E014F8-AE21-4F99-8EAB-03B698E69D3A}"/>
              </a:ext>
            </a:extLst>
          </p:cNvPr>
          <p:cNvGrpSpPr>
            <a:grpSpLocks/>
          </p:cNvGrpSpPr>
          <p:nvPr/>
        </p:nvGrpSpPr>
        <p:grpSpPr bwMode="auto">
          <a:xfrm>
            <a:off x="134794" y="613063"/>
            <a:ext cx="4250169" cy="3070239"/>
            <a:chOff x="220949" y="1088319"/>
            <a:chExt cx="4250229" cy="3068732"/>
          </a:xfrm>
        </p:grpSpPr>
        <p:pic>
          <p:nvPicPr>
            <p:cNvPr id="4109" name="Picture 5">
              <a:extLst>
                <a:ext uri="{FF2B5EF4-FFF2-40B4-BE49-F238E27FC236}">
                  <a16:creationId xmlns:a16="http://schemas.microsoft.com/office/drawing/2014/main" id="{A91D640B-066A-44F2-85E3-E643AB0585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50" y="1088319"/>
              <a:ext cx="4250228" cy="2238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3" name="Rectangle 3">
              <a:extLst>
                <a:ext uri="{FF2B5EF4-FFF2-40B4-BE49-F238E27FC236}">
                  <a16:creationId xmlns:a16="http://schemas.microsoft.com/office/drawing/2014/main" id="{AE514CB5-C0EE-45AD-ABCF-459225A81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49" y="3326462"/>
              <a:ext cx="4238400" cy="83058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400" dirty="0">
                  <a:cs typeface="Arial" charset="0"/>
                </a:rPr>
                <a:t>Species: </a:t>
              </a:r>
              <a:r>
                <a:rPr lang="en-CA" sz="2400" i="1" dirty="0" err="1">
                  <a:cs typeface="Arial" charset="0"/>
                </a:rPr>
                <a:t>Carcharodon</a:t>
              </a:r>
              <a:r>
                <a:rPr lang="en-CA" sz="2400" i="1" dirty="0">
                  <a:cs typeface="Arial" charset="0"/>
                </a:rPr>
                <a:t> </a:t>
              </a:r>
              <a:r>
                <a:rPr lang="en-CA" sz="2400" i="1" dirty="0" err="1">
                  <a:cs typeface="Arial" charset="0"/>
                </a:rPr>
                <a:t>carcharias</a:t>
              </a:r>
              <a:endParaRPr lang="en-CA" sz="2400" i="1" dirty="0">
                <a:cs typeface="Arial" charset="0"/>
              </a:endParaRPr>
            </a:p>
            <a:p>
              <a:pPr>
                <a:defRPr/>
              </a:pPr>
              <a:r>
                <a:rPr lang="en-US" sz="2400" dirty="0">
                  <a:cs typeface="Arial" charset="0"/>
                </a:rPr>
                <a:t>Name: Great white shark</a:t>
              </a:r>
              <a:endParaRPr lang="en-CA" sz="2400" dirty="0">
                <a:cs typeface="Arial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3509552-2A44-49F8-9F06-D1DD7DFED933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2400" b="1" dirty="0">
                <a:cs typeface="Arial" charset="0"/>
              </a:rPr>
              <a:t>What exactly do we mean by species ranges: the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4AAFDC-63DE-45BD-AA11-27C628835ED5}"/>
              </a:ext>
            </a:extLst>
          </p:cNvPr>
          <p:cNvGrpSpPr>
            <a:grpSpLocks/>
          </p:cNvGrpSpPr>
          <p:nvPr/>
        </p:nvGrpSpPr>
        <p:grpSpPr bwMode="auto">
          <a:xfrm>
            <a:off x="2805257" y="3733040"/>
            <a:ext cx="5395643" cy="3208088"/>
            <a:chOff x="117475" y="3388060"/>
            <a:chExt cx="5395643" cy="3208505"/>
          </a:xfrm>
        </p:grpSpPr>
        <p:pic>
          <p:nvPicPr>
            <p:cNvPr id="4106" name="Picture 2">
              <a:extLst>
                <a:ext uri="{FF2B5EF4-FFF2-40B4-BE49-F238E27FC236}">
                  <a16:creationId xmlns:a16="http://schemas.microsoft.com/office/drawing/2014/main" id="{0084570F-9AE7-4F30-B395-589453BD6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75" y="3696035"/>
              <a:ext cx="4951413" cy="2493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69165A89-8896-471D-8259-287C1B420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75" y="3388060"/>
              <a:ext cx="4951413" cy="8311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dirty="0">
                  <a:cs typeface="Arial" charset="0"/>
                </a:rPr>
                <a:t>Raw data: where individuals have been found</a:t>
              </a:r>
              <a:endParaRPr lang="en-CA" sz="2400" dirty="0">
                <a:cs typeface="Arial" charset="0"/>
              </a:endParaRPr>
            </a:p>
          </p:txBody>
        </p:sp>
        <p:sp>
          <p:nvSpPr>
            <p:cNvPr id="4108" name="Rectangle 3">
              <a:extLst>
                <a:ext uri="{FF2B5EF4-FFF2-40B4-BE49-F238E27FC236}">
                  <a16:creationId xmlns:a16="http://schemas.microsoft.com/office/drawing/2014/main" id="{8A9BB5A1-480C-4015-BF6D-6CD1857B7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538" y="6134840"/>
              <a:ext cx="1974580" cy="46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www.iobis.org</a:t>
              </a:r>
              <a:endParaRPr lang="en-CA" altLang="en-US" sz="2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E66039-BA65-42CC-B702-6778BA13FC38}"/>
              </a:ext>
            </a:extLst>
          </p:cNvPr>
          <p:cNvGrpSpPr>
            <a:grpSpLocks/>
          </p:cNvGrpSpPr>
          <p:nvPr/>
        </p:nvGrpSpPr>
        <p:grpSpPr bwMode="auto">
          <a:xfrm>
            <a:off x="7831283" y="3733040"/>
            <a:ext cx="4457949" cy="3208088"/>
            <a:chOff x="5257800" y="3388060"/>
            <a:chExt cx="4457949" cy="3208505"/>
          </a:xfrm>
        </p:grpSpPr>
        <p:pic>
          <p:nvPicPr>
            <p:cNvPr id="4103" name="Picture 4">
              <a:extLst>
                <a:ext uri="{FF2B5EF4-FFF2-40B4-BE49-F238E27FC236}">
                  <a16:creationId xmlns:a16="http://schemas.microsoft.com/office/drawing/2014/main" id="{C9019323-27EB-404A-9190-2A61A64D2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3666851"/>
              <a:ext cx="3802063" cy="2493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04" name="Rectangle 3">
              <a:extLst>
                <a:ext uri="{FF2B5EF4-FFF2-40B4-BE49-F238E27FC236}">
                  <a16:creationId xmlns:a16="http://schemas.microsoft.com/office/drawing/2014/main" id="{4C0480E4-EE26-4EDC-BA37-0B2A297FC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2925" y="6134840"/>
              <a:ext cx="2822824" cy="46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www.iucnredlist.org/</a:t>
              </a:r>
              <a:endParaRPr lang="en-CA" altLang="en-US" sz="240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5AD5668B-90BC-40FA-9341-4CFEC922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3388060"/>
              <a:ext cx="3802063" cy="8311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dirty="0">
                  <a:cs typeface="Arial" charset="0"/>
                </a:rPr>
                <a:t>Range: area where individuals can be found</a:t>
              </a:r>
              <a:endParaRPr lang="en-CA" sz="2400" dirty="0">
                <a:cs typeface="Arial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E6BC379-1111-4576-A45E-FF9027F6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195" y="780328"/>
            <a:ext cx="761480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dirty="0"/>
              <a:t>Extent of occurrence</a:t>
            </a:r>
            <a:r>
              <a:rPr lang="en-US" altLang="en-US" sz="2400" dirty="0"/>
              <a:t>: area which lies within the outermost geographic limits to the occurrence of a species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b="1" dirty="0"/>
              <a:t>Area of occupancy</a:t>
            </a:r>
            <a:r>
              <a:rPr lang="en-US" altLang="en-US" sz="2400" dirty="0"/>
              <a:t>: area within those outermost limits over which it actually occurs.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C8DD-76E3-4F5B-8731-F0773CA16E9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191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/>
              <a:t>What shapes the range size frequency distribution?</a:t>
            </a:r>
            <a:endParaRPr lang="en-CA" sz="2800" b="1" dirty="0"/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2F64B3ED-7C73-468E-BB0E-0410D54B0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1" y="2392363"/>
            <a:ext cx="4367213" cy="319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3">
            <a:extLst>
              <a:ext uri="{FF2B5EF4-FFF2-40B4-BE49-F238E27FC236}">
                <a16:creationId xmlns:a16="http://schemas.microsoft.com/office/drawing/2014/main" id="{8BC11983-2886-4033-8B48-FAB4DEEE6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3" y="2509839"/>
            <a:ext cx="3998912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3">
            <a:extLst>
              <a:ext uri="{FF2B5EF4-FFF2-40B4-BE49-F238E27FC236}">
                <a16:creationId xmlns:a16="http://schemas.microsoft.com/office/drawing/2014/main" id="{8B1648FE-C300-4950-8A27-778E10819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5" y="1166813"/>
            <a:ext cx="1722438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F9E7A6-0559-4D74-A8B2-6294B2914BF9}"/>
              </a:ext>
            </a:extLst>
          </p:cNvPr>
          <p:cNvCxnSpPr/>
          <p:nvPr/>
        </p:nvCxnSpPr>
        <p:spPr>
          <a:xfrm>
            <a:off x="5026026" y="3735388"/>
            <a:ext cx="796925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5" name="TextBox 7">
            <a:extLst>
              <a:ext uri="{FF2B5EF4-FFF2-40B4-BE49-F238E27FC236}">
                <a16:creationId xmlns:a16="http://schemas.microsoft.com/office/drawing/2014/main" id="{2BF973A9-32C9-4134-BEAE-A7080C983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6065839"/>
            <a:ext cx="317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Orme et al., PlosBiology 2006</a:t>
            </a:r>
            <a:endParaRPr lang="en-CA" altLang="en-US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>
            <a:extLst>
              <a:ext uri="{FF2B5EF4-FFF2-40B4-BE49-F238E27FC236}">
                <a16:creationId xmlns:a16="http://schemas.microsoft.com/office/drawing/2014/main" id="{96421602-48D1-453B-B22E-51D4C6291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276" y="6472239"/>
            <a:ext cx="2606675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en-US" sz="1200" b="1">
                <a:latin typeface="Arial" panose="020B0604020202020204" pitchFamily="34" charset="0"/>
              </a:rPr>
              <a:t>Graves G R , Rahbek C PNAS 2005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C12B6F-530D-4233-94B8-9004DC08175F}"/>
              </a:ext>
            </a:extLst>
          </p:cNvPr>
          <p:cNvSpPr txBox="1">
            <a:spLocks/>
          </p:cNvSpPr>
          <p:nvPr/>
        </p:nvSpPr>
        <p:spPr bwMode="auto">
          <a:xfrm>
            <a:off x="0" y="79376"/>
            <a:ext cx="12192000" cy="3333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/>
              <a:t>The pattern is variable</a:t>
            </a:r>
            <a:endParaRPr lang="en-CA" sz="2800" b="1" dirty="0"/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9CEA290A-2108-4812-9883-BD89FA4F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846"/>
            <a:ext cx="8054666" cy="579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3">
            <a:extLst>
              <a:ext uri="{FF2B5EF4-FFF2-40B4-BE49-F238E27FC236}">
                <a16:creationId xmlns:a16="http://schemas.microsoft.com/office/drawing/2014/main" id="{AC77CC76-B745-4AF3-AF4C-D786DE41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77" y="640196"/>
            <a:ext cx="3009900" cy="231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id="{27B656A3-E213-44A3-A729-1E6470E9D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025" y="2133600"/>
            <a:ext cx="5100638" cy="393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BA57FE-7FAD-4FF3-9D11-1E90B63CB02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191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/>
              <a:t>Why this shape?</a:t>
            </a:r>
            <a:endParaRPr lang="en-CA" sz="2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63BCC2-E2D0-426E-B3BC-42C92097AD53}"/>
              </a:ext>
            </a:extLst>
          </p:cNvPr>
          <p:cNvGrpSpPr>
            <a:grpSpLocks/>
          </p:cNvGrpSpPr>
          <p:nvPr/>
        </p:nvGrpSpPr>
        <p:grpSpPr bwMode="auto">
          <a:xfrm>
            <a:off x="6462714" y="4165601"/>
            <a:ext cx="2879725" cy="955675"/>
            <a:chOff x="5330825" y="3366518"/>
            <a:chExt cx="2878976" cy="956245"/>
          </a:xfrm>
        </p:grpSpPr>
        <p:sp>
          <p:nvSpPr>
            <p:cNvPr id="24589" name="TextBox 5">
              <a:extLst>
                <a:ext uri="{FF2B5EF4-FFF2-40B4-BE49-F238E27FC236}">
                  <a16:creationId xmlns:a16="http://schemas.microsoft.com/office/drawing/2014/main" id="{4766A272-6230-4AAC-B5A8-5734EA0D1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1214" y="3366518"/>
              <a:ext cx="266858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Dispersal Effect</a:t>
              </a:r>
              <a:endParaRPr lang="en-CA" altLang="en-US" sz="180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5D59BC-26A2-4050-979B-E3832142CF90}"/>
                </a:ext>
              </a:extLst>
            </p:cNvPr>
            <p:cNvCxnSpPr/>
            <p:nvPr/>
          </p:nvCxnSpPr>
          <p:spPr>
            <a:xfrm flipH="1">
              <a:off x="5330825" y="3619082"/>
              <a:ext cx="774499" cy="703681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7EE1C1-FE6F-4349-B374-E8B07BC43A9D}"/>
              </a:ext>
            </a:extLst>
          </p:cNvPr>
          <p:cNvGrpSpPr>
            <a:grpSpLocks/>
          </p:cNvGrpSpPr>
          <p:nvPr/>
        </p:nvGrpSpPr>
        <p:grpSpPr bwMode="auto">
          <a:xfrm>
            <a:off x="4964114" y="4022725"/>
            <a:ext cx="1474787" cy="1117600"/>
            <a:chOff x="2082800" y="2905125"/>
            <a:chExt cx="1474788" cy="1117600"/>
          </a:xfrm>
        </p:grpSpPr>
        <p:sp>
          <p:nvSpPr>
            <p:cNvPr id="24587" name="TextBox 10">
              <a:extLst>
                <a:ext uri="{FF2B5EF4-FFF2-40B4-BE49-F238E27FC236}">
                  <a16:creationId xmlns:a16="http://schemas.microsoft.com/office/drawing/2014/main" id="{E73A4D0F-4B57-4272-95E7-9315D6F20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2800" y="2905125"/>
              <a:ext cx="1139825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Extinction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Effect</a:t>
              </a:r>
              <a:endParaRPr lang="en-CA" altLang="en-US" sz="18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FCFF52B-ACB9-4B4B-A554-FCE7FFBEDEBE}"/>
                </a:ext>
              </a:extLst>
            </p:cNvPr>
            <p:cNvCxnSpPr/>
            <p:nvPr/>
          </p:nvCxnSpPr>
          <p:spPr>
            <a:xfrm>
              <a:off x="2986088" y="3300413"/>
              <a:ext cx="571500" cy="722312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87098F1-7E8E-4123-8E03-74088B5BA96C}"/>
              </a:ext>
            </a:extLst>
          </p:cNvPr>
          <p:cNvGrpSpPr>
            <a:grpSpLocks/>
          </p:cNvGrpSpPr>
          <p:nvPr/>
        </p:nvGrpSpPr>
        <p:grpSpPr bwMode="auto">
          <a:xfrm>
            <a:off x="4510089" y="2287588"/>
            <a:ext cx="1952625" cy="939800"/>
            <a:chOff x="4932363" y="1671638"/>
            <a:chExt cx="1952625" cy="939800"/>
          </a:xfrm>
        </p:grpSpPr>
        <p:sp>
          <p:nvSpPr>
            <p:cNvPr id="24585" name="TextBox 13">
              <a:extLst>
                <a:ext uri="{FF2B5EF4-FFF2-40B4-BE49-F238E27FC236}">
                  <a16:creationId xmlns:a16="http://schemas.microsoft.com/office/drawing/2014/main" id="{00BADD45-7EA6-468A-8A51-F2A34E862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3550" y="1671638"/>
              <a:ext cx="13414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Speciation</a:t>
              </a:r>
              <a:endParaRPr lang="en-CA" altLang="en-US" sz="180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741833-B0D2-4CAD-9DAA-C953E6E3CDB2}"/>
                </a:ext>
              </a:extLst>
            </p:cNvPr>
            <p:cNvCxnSpPr/>
            <p:nvPr/>
          </p:nvCxnSpPr>
          <p:spPr>
            <a:xfrm flipH="1">
              <a:off x="4932363" y="2024063"/>
              <a:ext cx="690562" cy="587375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8E19AF-3323-44F6-8BF3-F71E0424E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414" y="884239"/>
            <a:ext cx="29774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Multiple explanations</a:t>
            </a:r>
            <a:endParaRPr lang="en-CA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4170F-A6D7-4F9A-89D5-180B50BAF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988" y="817706"/>
            <a:ext cx="3529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Gaston Proc. Roy. Soc. London 1998</a:t>
            </a:r>
            <a:endParaRPr lang="en-CA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>
            <a:extLst>
              <a:ext uri="{FF2B5EF4-FFF2-40B4-BE49-F238E27FC236}">
                <a16:creationId xmlns:a16="http://schemas.microsoft.com/office/drawing/2014/main" id="{9220A355-ADEC-4AFD-AF21-0FF9CE4F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9" y="2155825"/>
            <a:ext cx="34893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BFD95E6-9147-4E03-82AF-429C9434517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841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800" dirty="0"/>
              <a:t>Dispersal and isolation  alone (Mora and Robertson) </a:t>
            </a:r>
            <a:endParaRPr lang="en-CA" sz="2800" dirty="0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434B3BC-0481-415C-A744-1AAC725CC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9" y="717551"/>
            <a:ext cx="1616075" cy="138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5" name="TextBox 8">
            <a:extLst>
              <a:ext uri="{FF2B5EF4-FFF2-40B4-BE49-F238E27FC236}">
                <a16:creationId xmlns:a16="http://schemas.microsoft.com/office/drawing/2014/main" id="{170E8D8D-BA4F-4681-A9F4-11199BB08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6373814"/>
            <a:ext cx="317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Mora &amp; Robertson, J. Biogeography 2005</a:t>
            </a:r>
            <a:endParaRPr lang="en-CA" altLang="en-US" sz="14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A39C1C-C81F-4142-B977-041F668DF551}"/>
              </a:ext>
            </a:extLst>
          </p:cNvPr>
          <p:cNvGrpSpPr>
            <a:grpSpLocks/>
          </p:cNvGrpSpPr>
          <p:nvPr/>
        </p:nvGrpSpPr>
        <p:grpSpPr bwMode="auto">
          <a:xfrm>
            <a:off x="5113339" y="622301"/>
            <a:ext cx="4441825" cy="2995613"/>
            <a:chOff x="3589506" y="621752"/>
            <a:chExt cx="4441590" cy="2996937"/>
          </a:xfrm>
        </p:grpSpPr>
        <p:pic>
          <p:nvPicPr>
            <p:cNvPr id="25613" name="Picture 4">
              <a:extLst>
                <a:ext uri="{FF2B5EF4-FFF2-40B4-BE49-F238E27FC236}">
                  <a16:creationId xmlns:a16="http://schemas.microsoft.com/office/drawing/2014/main" id="{CE7DDBC4-4F7D-4720-B06F-45FD8C5C6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1272" y="621752"/>
              <a:ext cx="3169824" cy="1884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407A3268-C9FA-4C7F-86FC-F5FFDD42FB13}"/>
                </a:ext>
              </a:extLst>
            </p:cNvPr>
            <p:cNvSpPr/>
            <p:nvPr/>
          </p:nvSpPr>
          <p:spPr>
            <a:xfrm>
              <a:off x="3589506" y="1600084"/>
              <a:ext cx="1031820" cy="2018605"/>
            </a:xfrm>
            <a:custGeom>
              <a:avLst/>
              <a:gdLst>
                <a:gd name="connsiteX0" fmla="*/ 0 w 1031132"/>
                <a:gd name="connsiteY0" fmla="*/ 2018361 h 2018361"/>
                <a:gd name="connsiteX1" fmla="*/ 486383 w 1031132"/>
                <a:gd name="connsiteY1" fmla="*/ 277110 h 2018361"/>
                <a:gd name="connsiteX2" fmla="*/ 1031132 w 1031132"/>
                <a:gd name="connsiteY2" fmla="*/ 4736 h 201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132" h="2018361">
                  <a:moveTo>
                    <a:pt x="0" y="2018361"/>
                  </a:moveTo>
                  <a:cubicBezTo>
                    <a:pt x="157264" y="1315537"/>
                    <a:pt x="314528" y="612714"/>
                    <a:pt x="486383" y="277110"/>
                  </a:cubicBezTo>
                  <a:cubicBezTo>
                    <a:pt x="658238" y="-58494"/>
                    <a:pt x="1031132" y="4736"/>
                    <a:pt x="1031132" y="4736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B03689-D994-4078-81EC-096B8F74F54E}"/>
              </a:ext>
            </a:extLst>
          </p:cNvPr>
          <p:cNvGrpSpPr>
            <a:grpSpLocks/>
          </p:cNvGrpSpPr>
          <p:nvPr/>
        </p:nvGrpSpPr>
        <p:grpSpPr bwMode="auto">
          <a:xfrm>
            <a:off x="5119689" y="3614738"/>
            <a:ext cx="4429125" cy="3243262"/>
            <a:chOff x="3595986" y="3615441"/>
            <a:chExt cx="4428207" cy="3242559"/>
          </a:xfrm>
        </p:grpSpPr>
        <p:pic>
          <p:nvPicPr>
            <p:cNvPr id="25611" name="Picture 7">
              <a:extLst>
                <a:ext uri="{FF2B5EF4-FFF2-40B4-BE49-F238E27FC236}">
                  <a16:creationId xmlns:a16="http://schemas.microsoft.com/office/drawing/2014/main" id="{5ACE8F3D-D337-4AE8-8A46-EA474965A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8175" y="4746782"/>
              <a:ext cx="3156018" cy="211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1B9590-7E1E-4FB9-B108-D08789DAB44E}"/>
                </a:ext>
              </a:extLst>
            </p:cNvPr>
            <p:cNvSpPr/>
            <p:nvPr/>
          </p:nvSpPr>
          <p:spPr>
            <a:xfrm flipV="1">
              <a:off x="3595986" y="3615441"/>
              <a:ext cx="1031661" cy="2187101"/>
            </a:xfrm>
            <a:custGeom>
              <a:avLst/>
              <a:gdLst>
                <a:gd name="connsiteX0" fmla="*/ 0 w 1031132"/>
                <a:gd name="connsiteY0" fmla="*/ 2018361 h 2018361"/>
                <a:gd name="connsiteX1" fmla="*/ 486383 w 1031132"/>
                <a:gd name="connsiteY1" fmla="*/ 277110 h 2018361"/>
                <a:gd name="connsiteX2" fmla="*/ 1031132 w 1031132"/>
                <a:gd name="connsiteY2" fmla="*/ 4736 h 201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132" h="2018361">
                  <a:moveTo>
                    <a:pt x="0" y="2018361"/>
                  </a:moveTo>
                  <a:cubicBezTo>
                    <a:pt x="157264" y="1315537"/>
                    <a:pt x="314528" y="612714"/>
                    <a:pt x="486383" y="277110"/>
                  </a:cubicBezTo>
                  <a:cubicBezTo>
                    <a:pt x="658238" y="-58494"/>
                    <a:pt x="1031132" y="4736"/>
                    <a:pt x="1031132" y="4736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3B3985-87DE-41A3-946C-EB65397AE664}"/>
              </a:ext>
            </a:extLst>
          </p:cNvPr>
          <p:cNvGrpSpPr>
            <a:grpSpLocks/>
          </p:cNvGrpSpPr>
          <p:nvPr/>
        </p:nvGrpSpPr>
        <p:grpSpPr bwMode="auto">
          <a:xfrm>
            <a:off x="5113339" y="2593976"/>
            <a:ext cx="4441825" cy="1954213"/>
            <a:chOff x="3589506" y="2593701"/>
            <a:chExt cx="4441590" cy="1953822"/>
          </a:xfrm>
        </p:grpSpPr>
        <p:pic>
          <p:nvPicPr>
            <p:cNvPr id="25609" name="Picture 6">
              <a:extLst>
                <a:ext uri="{FF2B5EF4-FFF2-40B4-BE49-F238E27FC236}">
                  <a16:creationId xmlns:a16="http://schemas.microsoft.com/office/drawing/2014/main" id="{2509F093-6D07-412E-AACD-F197FA197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5521" y="2593701"/>
              <a:ext cx="3265575" cy="1953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316A441-F496-4909-B34F-EFF9B4A959E4}"/>
                </a:ext>
              </a:extLst>
            </p:cNvPr>
            <p:cNvCxnSpPr/>
            <p:nvPr/>
          </p:nvCxnSpPr>
          <p:spPr>
            <a:xfrm>
              <a:off x="3589506" y="3619021"/>
              <a:ext cx="103817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475EE-B088-4973-B971-29228AF4D52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191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800" dirty="0"/>
              <a:t>In summary</a:t>
            </a:r>
            <a:endParaRPr lang="en-CA" sz="2800" dirty="0"/>
          </a:p>
        </p:txBody>
      </p:sp>
      <p:sp>
        <p:nvSpPr>
          <p:cNvPr id="26627" name="TextBox 2">
            <a:extLst>
              <a:ext uri="{FF2B5EF4-FFF2-40B4-BE49-F238E27FC236}">
                <a16:creationId xmlns:a16="http://schemas.microsoft.com/office/drawing/2014/main" id="{21E7D936-203E-44E1-A24E-DC9146A3B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163" y="3390900"/>
            <a:ext cx="2405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Range sizes are variable</a:t>
            </a:r>
            <a:endParaRPr lang="en-CA" altLang="en-US"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3E5FB-6AEC-429A-AC5D-BC1F026626E9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787526"/>
            <a:ext cx="2686050" cy="1787525"/>
            <a:chOff x="5908432" y="-555869"/>
            <a:chExt cx="2686082" cy="1787974"/>
          </a:xfrm>
        </p:grpSpPr>
        <p:sp>
          <p:nvSpPr>
            <p:cNvPr id="26660" name="TextBox 6">
              <a:extLst>
                <a:ext uri="{FF2B5EF4-FFF2-40B4-BE49-F238E27FC236}">
                  <a16:creationId xmlns:a16="http://schemas.microsoft.com/office/drawing/2014/main" id="{3945D092-F72C-4596-9772-498BA288E6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5549" y="-555869"/>
              <a:ext cx="18389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Individual species</a:t>
              </a:r>
              <a:endParaRPr lang="en-CA" altLang="en-US" sz="1800"/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B773D328-F5A0-41CC-AA28-48B1B7512019}"/>
                </a:ext>
              </a:extLst>
            </p:cNvPr>
            <p:cNvCxnSpPr>
              <a:stCxn id="26627" idx="3"/>
              <a:endCxn id="26660" idx="1"/>
            </p:cNvCxnSpPr>
            <p:nvPr/>
          </p:nvCxnSpPr>
          <p:spPr>
            <a:xfrm flipV="1">
              <a:off x="5908432" y="-371673"/>
              <a:ext cx="847735" cy="1603778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C01338-E4F4-4276-97C4-8AF5DA9D69EA}"/>
              </a:ext>
            </a:extLst>
          </p:cNvPr>
          <p:cNvGrpSpPr>
            <a:grpSpLocks/>
          </p:cNvGrpSpPr>
          <p:nvPr/>
        </p:nvGrpSpPr>
        <p:grpSpPr bwMode="auto">
          <a:xfrm>
            <a:off x="7026275" y="1131889"/>
            <a:ext cx="3695700" cy="839787"/>
            <a:chOff x="6058510" y="-771623"/>
            <a:chExt cx="3695966" cy="839456"/>
          </a:xfrm>
        </p:grpSpPr>
        <p:sp>
          <p:nvSpPr>
            <p:cNvPr id="26658" name="TextBox 11">
              <a:extLst>
                <a:ext uri="{FF2B5EF4-FFF2-40B4-BE49-F238E27FC236}">
                  <a16:creationId xmlns:a16="http://schemas.microsoft.com/office/drawing/2014/main" id="{DD506F29-8AA6-4496-B4AF-0B3DF7420E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6783" y="-771623"/>
              <a:ext cx="25776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Environmental tolerances</a:t>
              </a:r>
              <a:endParaRPr lang="en-CA" altLang="en-US" sz="1800"/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D2BF87A4-71DB-4F40-B3B7-1A63791CC0FE}"/>
                </a:ext>
              </a:extLst>
            </p:cNvPr>
            <p:cNvCxnSpPr>
              <a:stCxn id="26660" idx="3"/>
              <a:endCxn id="26658" idx="1"/>
            </p:cNvCxnSpPr>
            <p:nvPr/>
          </p:nvCxnSpPr>
          <p:spPr>
            <a:xfrm flipV="1">
              <a:off x="6058510" y="-587546"/>
              <a:ext cx="1117680" cy="655379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FD6AD2-E846-4628-B785-6BCD61F7C61D}"/>
              </a:ext>
            </a:extLst>
          </p:cNvPr>
          <p:cNvGrpSpPr>
            <a:grpSpLocks/>
          </p:cNvGrpSpPr>
          <p:nvPr/>
        </p:nvGrpSpPr>
        <p:grpSpPr bwMode="auto">
          <a:xfrm>
            <a:off x="7026275" y="1971675"/>
            <a:ext cx="2165350" cy="833438"/>
            <a:chOff x="5217742" y="-2477405"/>
            <a:chExt cx="2165190" cy="832758"/>
          </a:xfrm>
        </p:grpSpPr>
        <p:sp>
          <p:nvSpPr>
            <p:cNvPr id="26656" name="TextBox 14">
              <a:extLst>
                <a:ext uri="{FF2B5EF4-FFF2-40B4-BE49-F238E27FC236}">
                  <a16:creationId xmlns:a16="http://schemas.microsoft.com/office/drawing/2014/main" id="{52CAFBD4-E651-4995-AA4E-479D822A3D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6238" y="-2013979"/>
              <a:ext cx="10366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Dispersal</a:t>
              </a:r>
              <a:endParaRPr lang="en-CA" altLang="en-US" sz="1800"/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875624D0-5543-4959-807C-D331398958EA}"/>
                </a:ext>
              </a:extLst>
            </p:cNvPr>
            <p:cNvCxnSpPr>
              <a:stCxn id="26660" idx="3"/>
              <a:endCxn id="26656" idx="1"/>
            </p:cNvCxnSpPr>
            <p:nvPr/>
          </p:nvCxnSpPr>
          <p:spPr>
            <a:xfrm>
              <a:off x="5217742" y="-2477405"/>
              <a:ext cx="1128630" cy="648758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8F5A09-A956-410F-9627-69F4B42C890F}"/>
              </a:ext>
            </a:extLst>
          </p:cNvPr>
          <p:cNvGrpSpPr>
            <a:grpSpLocks/>
          </p:cNvGrpSpPr>
          <p:nvPr/>
        </p:nvGrpSpPr>
        <p:grpSpPr bwMode="auto">
          <a:xfrm>
            <a:off x="7026276" y="1516063"/>
            <a:ext cx="3387725" cy="455612"/>
            <a:chOff x="7931831" y="-2350381"/>
            <a:chExt cx="3387935" cy="455820"/>
          </a:xfrm>
        </p:grpSpPr>
        <p:sp>
          <p:nvSpPr>
            <p:cNvPr id="26654" name="TextBox 17">
              <a:extLst>
                <a:ext uri="{FF2B5EF4-FFF2-40B4-BE49-F238E27FC236}">
                  <a16:creationId xmlns:a16="http://schemas.microsoft.com/office/drawing/2014/main" id="{A88913E3-3FDA-4F15-A802-5171F8E9F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9914" y="-2350381"/>
              <a:ext cx="226985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Ecological interactions</a:t>
              </a:r>
              <a:endParaRPr lang="en-CA" altLang="en-US" sz="1800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B46F9E0C-21D9-4012-85AB-837A3AACAF5A}"/>
                </a:ext>
              </a:extLst>
            </p:cNvPr>
            <p:cNvCxnSpPr>
              <a:stCxn id="26660" idx="3"/>
              <a:endCxn id="26654" idx="1"/>
            </p:cNvCxnSpPr>
            <p:nvPr/>
          </p:nvCxnSpPr>
          <p:spPr>
            <a:xfrm flipV="1">
              <a:off x="7931831" y="-2166147"/>
              <a:ext cx="1117669" cy="271586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F6102B-CC7C-4EC1-BAE9-5F59A178D221}"/>
              </a:ext>
            </a:extLst>
          </p:cNvPr>
          <p:cNvGrpSpPr>
            <a:grpSpLocks/>
          </p:cNvGrpSpPr>
          <p:nvPr/>
        </p:nvGrpSpPr>
        <p:grpSpPr bwMode="auto">
          <a:xfrm>
            <a:off x="7026276" y="1971675"/>
            <a:ext cx="2187575" cy="400050"/>
            <a:chOff x="11597110" y="-3238734"/>
            <a:chExt cx="2187474" cy="400088"/>
          </a:xfrm>
        </p:grpSpPr>
        <p:sp>
          <p:nvSpPr>
            <p:cNvPr id="26652" name="TextBox 20">
              <a:extLst>
                <a:ext uri="{FF2B5EF4-FFF2-40B4-BE49-F238E27FC236}">
                  <a16:creationId xmlns:a16="http://schemas.microsoft.com/office/drawing/2014/main" id="{1814B1D7-129F-40BD-A72E-A8F43B7B4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0959" y="-3207978"/>
              <a:ext cx="10636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Evolution</a:t>
              </a:r>
              <a:endParaRPr lang="en-CA" altLang="en-US" sz="1800"/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80B41D27-7DCD-41AD-9D72-0FB0CDA12424}"/>
                </a:ext>
              </a:extLst>
            </p:cNvPr>
            <p:cNvCxnSpPr>
              <a:stCxn id="26660" idx="3"/>
              <a:endCxn id="26652" idx="1"/>
            </p:cNvCxnSpPr>
            <p:nvPr/>
          </p:nvCxnSpPr>
          <p:spPr>
            <a:xfrm>
              <a:off x="11597110" y="-3238734"/>
              <a:ext cx="1123898" cy="215921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E785B2-C556-4DF6-BC66-100417B138F3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3575051"/>
            <a:ext cx="2971800" cy="1508125"/>
            <a:chOff x="5756032" y="1079705"/>
            <a:chExt cx="2971152" cy="1507781"/>
          </a:xfrm>
        </p:grpSpPr>
        <p:sp>
          <p:nvSpPr>
            <p:cNvPr id="26650" name="TextBox 29">
              <a:extLst>
                <a:ext uri="{FF2B5EF4-FFF2-40B4-BE49-F238E27FC236}">
                  <a16:creationId xmlns:a16="http://schemas.microsoft.com/office/drawing/2014/main" id="{93C7A581-AAC4-4BBF-85AD-EECBCFA7A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9160" y="2218154"/>
              <a:ext cx="2148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All species combined</a:t>
              </a:r>
              <a:endParaRPr lang="en-CA" altLang="en-US" sz="1800"/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83795D5D-9C94-47D3-947F-F86F90AD72BF}"/>
                </a:ext>
              </a:extLst>
            </p:cNvPr>
            <p:cNvCxnSpPr>
              <a:stCxn id="26627" idx="3"/>
              <a:endCxn id="26650" idx="1"/>
            </p:cNvCxnSpPr>
            <p:nvPr/>
          </p:nvCxnSpPr>
          <p:spPr>
            <a:xfrm>
              <a:off x="5756032" y="1079705"/>
              <a:ext cx="823733" cy="1323673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4DD330-BA20-4E54-AF32-590BD0EA3258}"/>
              </a:ext>
            </a:extLst>
          </p:cNvPr>
          <p:cNvGrpSpPr>
            <a:grpSpLocks/>
          </p:cNvGrpSpPr>
          <p:nvPr/>
        </p:nvGrpSpPr>
        <p:grpSpPr bwMode="auto">
          <a:xfrm>
            <a:off x="7312025" y="3770313"/>
            <a:ext cx="2693988" cy="1128712"/>
            <a:chOff x="5787841" y="3770078"/>
            <a:chExt cx="2694411" cy="1128175"/>
          </a:xfrm>
        </p:grpSpPr>
        <p:sp>
          <p:nvSpPr>
            <p:cNvPr id="26648" name="TextBox 32">
              <a:extLst>
                <a:ext uri="{FF2B5EF4-FFF2-40B4-BE49-F238E27FC236}">
                  <a16:creationId xmlns:a16="http://schemas.microsoft.com/office/drawing/2014/main" id="{239363FC-E702-4DAD-89AD-669A0F848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1870" y="3770078"/>
              <a:ext cx="11603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Speciation</a:t>
              </a:r>
              <a:endParaRPr lang="en-CA" altLang="en-US" sz="1800"/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ED17AF60-039E-4248-ABEF-7E1CFC4F0D52}"/>
                </a:ext>
              </a:extLst>
            </p:cNvPr>
            <p:cNvCxnSpPr>
              <a:stCxn id="26650" idx="3"/>
              <a:endCxn id="26648" idx="1"/>
            </p:cNvCxnSpPr>
            <p:nvPr/>
          </p:nvCxnSpPr>
          <p:spPr>
            <a:xfrm flipV="1">
              <a:off x="5787841" y="3954140"/>
              <a:ext cx="1533766" cy="944113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3F3E7F7-30A3-47C1-B153-C1B93AA33A5F}"/>
              </a:ext>
            </a:extLst>
          </p:cNvPr>
          <p:cNvGrpSpPr>
            <a:grpSpLocks/>
          </p:cNvGrpSpPr>
          <p:nvPr/>
        </p:nvGrpSpPr>
        <p:grpSpPr bwMode="auto">
          <a:xfrm>
            <a:off x="7312026" y="4276725"/>
            <a:ext cx="2652713" cy="622300"/>
            <a:chOff x="5787841" y="4276347"/>
            <a:chExt cx="2653533" cy="621906"/>
          </a:xfrm>
        </p:grpSpPr>
        <p:sp>
          <p:nvSpPr>
            <p:cNvPr id="26646" name="TextBox 35">
              <a:extLst>
                <a:ext uri="{FF2B5EF4-FFF2-40B4-BE49-F238E27FC236}">
                  <a16:creationId xmlns:a16="http://schemas.microsoft.com/office/drawing/2014/main" id="{9701672E-205B-4375-8F94-98B2B5264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1452" y="4276347"/>
              <a:ext cx="11199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Extinction</a:t>
              </a:r>
              <a:endParaRPr lang="en-CA" altLang="en-US" sz="1800"/>
            </a:p>
          </p:txBody>
        </p: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F4EC3BF5-E0F3-48E2-9B7E-756F53A61407}"/>
                </a:ext>
              </a:extLst>
            </p:cNvPr>
            <p:cNvCxnSpPr>
              <a:stCxn id="26650" idx="3"/>
              <a:endCxn id="26646" idx="1"/>
            </p:cNvCxnSpPr>
            <p:nvPr/>
          </p:nvCxnSpPr>
          <p:spPr>
            <a:xfrm flipV="1">
              <a:off x="5787841" y="4460380"/>
              <a:ext cx="1533999" cy="437873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072D4-7611-4767-9B6B-07821AA06016}"/>
              </a:ext>
            </a:extLst>
          </p:cNvPr>
          <p:cNvGrpSpPr>
            <a:grpSpLocks/>
          </p:cNvGrpSpPr>
          <p:nvPr/>
        </p:nvGrpSpPr>
        <p:grpSpPr bwMode="auto">
          <a:xfrm>
            <a:off x="7312025" y="4899025"/>
            <a:ext cx="3125788" cy="395288"/>
            <a:chOff x="5330328" y="3671838"/>
            <a:chExt cx="3126135" cy="395654"/>
          </a:xfrm>
        </p:grpSpPr>
        <p:sp>
          <p:nvSpPr>
            <p:cNvPr id="26644" name="TextBox 40">
              <a:extLst>
                <a:ext uri="{FF2B5EF4-FFF2-40B4-BE49-F238E27FC236}">
                  <a16:creationId xmlns:a16="http://schemas.microsoft.com/office/drawing/2014/main" id="{44B9A554-F1E4-48D0-9BD0-5930464D7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4419" y="3698160"/>
              <a:ext cx="1612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Transformation</a:t>
              </a:r>
              <a:endParaRPr lang="en-CA" altLang="en-US" sz="1800"/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037A6953-1BE4-4A9C-BAA8-64048A0D6F1D}"/>
                </a:ext>
              </a:extLst>
            </p:cNvPr>
            <p:cNvCxnSpPr>
              <a:stCxn id="26650" idx="3"/>
              <a:endCxn id="26644" idx="1"/>
            </p:cNvCxnSpPr>
            <p:nvPr/>
          </p:nvCxnSpPr>
          <p:spPr>
            <a:xfrm>
              <a:off x="5330328" y="3671838"/>
              <a:ext cx="1514643" cy="211333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57A0B4-83FB-487C-9641-59F7803A6D63}"/>
              </a:ext>
            </a:extLst>
          </p:cNvPr>
          <p:cNvGrpSpPr>
            <a:grpSpLocks/>
          </p:cNvGrpSpPr>
          <p:nvPr/>
        </p:nvGrpSpPr>
        <p:grpSpPr bwMode="auto">
          <a:xfrm>
            <a:off x="7312025" y="4899025"/>
            <a:ext cx="2986088" cy="1244600"/>
            <a:chOff x="10145796" y="3473914"/>
            <a:chExt cx="2985915" cy="1244729"/>
          </a:xfrm>
        </p:grpSpPr>
        <p:sp>
          <p:nvSpPr>
            <p:cNvPr id="26642" name="TextBox 43">
              <a:extLst>
                <a:ext uri="{FF2B5EF4-FFF2-40B4-BE49-F238E27FC236}">
                  <a16:creationId xmlns:a16="http://schemas.microsoft.com/office/drawing/2014/main" id="{92A0728E-E31C-4CDA-8C39-AB2CABFB5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87854" y="4072312"/>
              <a:ext cx="144385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Dispersal and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 isolation</a:t>
              </a:r>
              <a:endParaRPr lang="en-CA" altLang="en-US" sz="1800"/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999E2CA3-50CF-4977-B8C8-F27201641611}"/>
                </a:ext>
              </a:extLst>
            </p:cNvPr>
            <p:cNvCxnSpPr>
              <a:stCxn id="26650" idx="3"/>
              <a:endCxn id="26642" idx="1"/>
            </p:cNvCxnSpPr>
            <p:nvPr/>
          </p:nvCxnSpPr>
          <p:spPr>
            <a:xfrm>
              <a:off x="10145796" y="3473914"/>
              <a:ext cx="1541374" cy="920845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FB30E97-B011-45F8-8262-F6A57A35A071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1035052"/>
            <a:ext cx="3399728" cy="922306"/>
            <a:chOff x="6411074" y="1035315"/>
            <a:chExt cx="3398797" cy="9213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268235D-EE80-4438-8333-11ED4CC1E395}"/>
                </a:ext>
              </a:extLst>
            </p:cNvPr>
            <p:cNvSpPr/>
            <p:nvPr/>
          </p:nvSpPr>
          <p:spPr>
            <a:xfrm>
              <a:off x="6411074" y="1035315"/>
              <a:ext cx="2732926" cy="8500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26641" name="TextBox 51">
              <a:extLst>
                <a:ext uri="{FF2B5EF4-FFF2-40B4-BE49-F238E27FC236}">
                  <a16:creationId xmlns:a16="http://schemas.microsoft.com/office/drawing/2014/main" id="{2F91EC39-C558-46FA-A104-C3008C9F7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8199" y="1587343"/>
              <a:ext cx="7216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Niche</a:t>
              </a:r>
              <a:endParaRPr lang="en-CA" altLang="en-US" sz="18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135ECC7-D1AF-4757-BB21-BABB4A82B155}"/>
              </a:ext>
            </a:extLst>
          </p:cNvPr>
          <p:cNvSpPr txBox="1"/>
          <p:nvPr/>
        </p:nvSpPr>
        <p:spPr>
          <a:xfrm>
            <a:off x="5397500" y="1851025"/>
            <a:ext cx="1371600" cy="3170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?</a:t>
            </a:r>
            <a:endParaRPr lang="en-CA" sz="2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44B432-0729-4E6F-9EFD-4E014364D0F4}"/>
              </a:ext>
            </a:extLst>
          </p:cNvPr>
          <p:cNvSpPr txBox="1">
            <a:spLocks/>
          </p:cNvSpPr>
          <p:nvPr/>
        </p:nvSpPr>
        <p:spPr bwMode="auto">
          <a:xfrm>
            <a:off x="0" y="215900"/>
            <a:ext cx="12192000" cy="8191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/>
              <a:t>Why is range size important?</a:t>
            </a:r>
            <a:endParaRPr lang="en-CA" sz="2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CCC9D7-7F1B-4056-A12E-A9364737152C}"/>
              </a:ext>
            </a:extLst>
          </p:cNvPr>
          <p:cNvGrpSpPr>
            <a:grpSpLocks/>
          </p:cNvGrpSpPr>
          <p:nvPr/>
        </p:nvGrpSpPr>
        <p:grpSpPr bwMode="auto">
          <a:xfrm>
            <a:off x="3116264" y="3500438"/>
            <a:ext cx="6872287" cy="3211512"/>
            <a:chOff x="1591509" y="3500066"/>
            <a:chExt cx="6873104" cy="3212019"/>
          </a:xfrm>
        </p:grpSpPr>
        <p:pic>
          <p:nvPicPr>
            <p:cNvPr id="5130" name="Picture 2">
              <a:extLst>
                <a:ext uri="{FF2B5EF4-FFF2-40B4-BE49-F238E27FC236}">
                  <a16:creationId xmlns:a16="http://schemas.microsoft.com/office/drawing/2014/main" id="{C2905128-A5CC-4FD7-AC52-11DE59600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8118" y="3587783"/>
              <a:ext cx="4136495" cy="3124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27AFCC5-EFD7-434E-BCD4-8E9D23ABE654}"/>
                </a:ext>
              </a:extLst>
            </p:cNvPr>
            <p:cNvSpPr/>
            <p:nvPr/>
          </p:nvSpPr>
          <p:spPr>
            <a:xfrm>
              <a:off x="1591509" y="3500066"/>
              <a:ext cx="2489496" cy="1965635"/>
            </a:xfrm>
            <a:custGeom>
              <a:avLst/>
              <a:gdLst>
                <a:gd name="connsiteX0" fmla="*/ 0 w 2490280"/>
                <a:gd name="connsiteY0" fmla="*/ 0 h 1964987"/>
                <a:gd name="connsiteX1" fmla="*/ 749029 w 2490280"/>
                <a:gd name="connsiteY1" fmla="*/ 1031132 h 1964987"/>
                <a:gd name="connsiteX2" fmla="*/ 1429966 w 2490280"/>
                <a:gd name="connsiteY2" fmla="*/ 1682885 h 1964987"/>
                <a:gd name="connsiteX3" fmla="*/ 2490280 w 2490280"/>
                <a:gd name="connsiteY3" fmla="*/ 1964987 h 196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280" h="1964987">
                  <a:moveTo>
                    <a:pt x="0" y="0"/>
                  </a:moveTo>
                  <a:cubicBezTo>
                    <a:pt x="255350" y="375325"/>
                    <a:pt x="510701" y="750651"/>
                    <a:pt x="749029" y="1031132"/>
                  </a:cubicBezTo>
                  <a:cubicBezTo>
                    <a:pt x="987357" y="1311613"/>
                    <a:pt x="1139758" y="1527243"/>
                    <a:pt x="1429966" y="1682885"/>
                  </a:cubicBezTo>
                  <a:cubicBezTo>
                    <a:pt x="1720174" y="1838527"/>
                    <a:pt x="2105227" y="1901757"/>
                    <a:pt x="2490280" y="1964987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</p:grpSp>
      <p:sp>
        <p:nvSpPr>
          <p:cNvPr id="26628" name="TextBox 6">
            <a:extLst>
              <a:ext uri="{FF2B5EF4-FFF2-40B4-BE49-F238E27FC236}">
                <a16:creationId xmlns:a16="http://schemas.microsoft.com/office/drawing/2014/main" id="{E58605D6-2677-4105-B6D9-2B2968A8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489" y="1236952"/>
            <a:ext cx="2668588" cy="9541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Allow to quantify extinction risk</a:t>
            </a:r>
            <a:endParaRPr lang="en-CA" alt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F9D7DC-353B-4EE8-9D78-0368AC49B90F}"/>
              </a:ext>
            </a:extLst>
          </p:cNvPr>
          <p:cNvGrpSpPr>
            <a:grpSpLocks/>
          </p:cNvGrpSpPr>
          <p:nvPr/>
        </p:nvGrpSpPr>
        <p:grpSpPr bwMode="auto">
          <a:xfrm>
            <a:off x="1624014" y="1063048"/>
            <a:ext cx="5666798" cy="5372677"/>
            <a:chOff x="100014" y="1062259"/>
            <a:chExt cx="5667046" cy="5372827"/>
          </a:xfrm>
        </p:grpSpPr>
        <p:grpSp>
          <p:nvGrpSpPr>
            <p:cNvPr id="5126" name="Group 1">
              <a:extLst>
                <a:ext uri="{FF2B5EF4-FFF2-40B4-BE49-F238E27FC236}">
                  <a16:creationId xmlns:a16="http://schemas.microsoft.com/office/drawing/2014/main" id="{2C3F5503-DFBA-4A76-A2E5-5A0CFCD166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14" y="1062259"/>
              <a:ext cx="5667046" cy="2186781"/>
              <a:chOff x="100014" y="1062259"/>
              <a:chExt cx="5667046" cy="2186781"/>
            </a:xfrm>
          </p:grpSpPr>
          <p:pic>
            <p:nvPicPr>
              <p:cNvPr id="5128" name="Picture 3">
                <a:extLst>
                  <a:ext uri="{FF2B5EF4-FFF2-40B4-BE49-F238E27FC236}">
                    <a16:creationId xmlns:a16="http://schemas.microsoft.com/office/drawing/2014/main" id="{F4C5DA2E-7219-4BC8-979B-E579FBE0C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14" y="1388422"/>
                <a:ext cx="5635872" cy="18606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129" name="TextBox 4">
                <a:extLst>
                  <a:ext uri="{FF2B5EF4-FFF2-40B4-BE49-F238E27FC236}">
                    <a16:creationId xmlns:a16="http://schemas.microsoft.com/office/drawing/2014/main" id="{EBDA6EE2-B228-4FDD-B6CB-D89FA0C21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188" y="1062259"/>
                <a:ext cx="5635872" cy="461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/>
                  <a:t>Projected changes in habitats</a:t>
                </a:r>
                <a:endParaRPr lang="en-CA" altLang="en-US" sz="2400" dirty="0"/>
              </a:p>
            </p:txBody>
          </p:sp>
        </p:grpSp>
        <p:sp>
          <p:nvSpPr>
            <p:cNvPr id="5127" name="TextBox 7">
              <a:extLst>
                <a:ext uri="{FF2B5EF4-FFF2-40B4-BE49-F238E27FC236}">
                  <a16:creationId xmlns:a16="http://schemas.microsoft.com/office/drawing/2014/main" id="{92F1D8BB-C6AD-4E08-B8F5-B214540F4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497" y="6065754"/>
              <a:ext cx="31744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Jetz et al., PlosBiology 2007</a:t>
              </a:r>
              <a:endParaRPr lang="en-CA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4">
            <a:extLst>
              <a:ext uri="{FF2B5EF4-FFF2-40B4-BE49-F238E27FC236}">
                <a16:creationId xmlns:a16="http://schemas.microsoft.com/office/drawing/2014/main" id="{91A65FB4-625C-4F2F-8407-0D9F43E54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2897" y="1229160"/>
            <a:ext cx="3155085" cy="9541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Identify areas of vulnerability</a:t>
            </a:r>
            <a:endParaRPr lang="en-CA" alt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68D492-2AFD-4D5B-833F-7BBA84765D0C}"/>
              </a:ext>
            </a:extLst>
          </p:cNvPr>
          <p:cNvGrpSpPr>
            <a:grpSpLocks/>
          </p:cNvGrpSpPr>
          <p:nvPr/>
        </p:nvGrpSpPr>
        <p:grpSpPr bwMode="auto">
          <a:xfrm>
            <a:off x="2992439" y="2243138"/>
            <a:ext cx="6937375" cy="3884612"/>
            <a:chOff x="1468438" y="2243138"/>
            <a:chExt cx="6937375" cy="3884612"/>
          </a:xfrm>
        </p:grpSpPr>
        <p:pic>
          <p:nvPicPr>
            <p:cNvPr id="6150" name="Picture 2">
              <a:extLst>
                <a:ext uri="{FF2B5EF4-FFF2-40B4-BE49-F238E27FC236}">
                  <a16:creationId xmlns:a16="http://schemas.microsoft.com/office/drawing/2014/main" id="{7C32BAC2-B89E-4B98-8006-D49A67531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438" y="2474913"/>
              <a:ext cx="5629275" cy="289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1" name="Picture 2">
              <a:extLst>
                <a:ext uri="{FF2B5EF4-FFF2-40B4-BE49-F238E27FC236}">
                  <a16:creationId xmlns:a16="http://schemas.microsoft.com/office/drawing/2014/main" id="{9CC7F494-7E0F-46E4-A9E7-023F95927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3375" y="5124450"/>
              <a:ext cx="1722438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52" name="TextBox 5">
              <a:extLst>
                <a:ext uri="{FF2B5EF4-FFF2-40B4-BE49-F238E27FC236}">
                  <a16:creationId xmlns:a16="http://schemas.microsoft.com/office/drawing/2014/main" id="{08B80667-FB27-4B06-9D0D-D4AA0ED08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400" y="2243138"/>
              <a:ext cx="5635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Distribution of species with small ranges</a:t>
              </a:r>
              <a:endParaRPr lang="en-CA" altLang="en-US" sz="1800"/>
            </a:p>
          </p:txBody>
        </p:sp>
      </p:grpSp>
      <p:sp>
        <p:nvSpPr>
          <p:cNvPr id="27655" name="TextBox 6">
            <a:extLst>
              <a:ext uri="{FF2B5EF4-FFF2-40B4-BE49-F238E27FC236}">
                <a16:creationId xmlns:a16="http://schemas.microsoft.com/office/drawing/2014/main" id="{C248D225-FB1E-48C2-BF37-61F3E0D4F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8138" y="6435725"/>
            <a:ext cx="317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Grenyer et al., Nature 2007</a:t>
            </a:r>
            <a:endParaRPr lang="en-CA" alt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186251-EAFE-4699-B533-B93991E6B9AC}"/>
              </a:ext>
            </a:extLst>
          </p:cNvPr>
          <p:cNvSpPr txBox="1">
            <a:spLocks/>
          </p:cNvSpPr>
          <p:nvPr/>
        </p:nvSpPr>
        <p:spPr bwMode="auto">
          <a:xfrm>
            <a:off x="0" y="215900"/>
            <a:ext cx="12192000" cy="8191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/>
              <a:t>Why is range size important?</a:t>
            </a:r>
            <a:endParaRPr lang="en-CA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/>
      <p:bldP spid="276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0B6023C-6558-466D-9FF5-4D2B6A30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725" y="1"/>
            <a:ext cx="8229600" cy="777875"/>
          </a:xfrm>
        </p:spPr>
        <p:txBody>
          <a:bodyPr/>
          <a:lstStyle/>
          <a:p>
            <a:pPr eaLnBrk="1" hangingPunct="1"/>
            <a:r>
              <a:rPr lang="en-US" altLang="en-US"/>
              <a:t>Key questions</a:t>
            </a:r>
            <a:endParaRPr lang="en-CA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850C9D-1335-4611-BB5F-CB7A20D52133}"/>
              </a:ext>
            </a:extLst>
          </p:cNvPr>
          <p:cNvGrpSpPr>
            <a:grpSpLocks/>
          </p:cNvGrpSpPr>
          <p:nvPr/>
        </p:nvGrpSpPr>
        <p:grpSpPr bwMode="auto">
          <a:xfrm>
            <a:off x="0" y="1152812"/>
            <a:ext cx="4762714" cy="4540828"/>
            <a:chOff x="-887123" y="1028122"/>
            <a:chExt cx="4762714" cy="45408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299A9D-6F79-4CFC-ADD2-191C4B4B6F9D}"/>
                </a:ext>
              </a:extLst>
            </p:cNvPr>
            <p:cNvSpPr/>
            <p:nvPr/>
          </p:nvSpPr>
          <p:spPr>
            <a:xfrm>
              <a:off x="214313" y="5046663"/>
              <a:ext cx="2422525" cy="5222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dirty="0">
                  <a:cs typeface="Arial" charset="0"/>
                </a:rPr>
                <a:t>Species: </a:t>
              </a:r>
              <a:r>
                <a:rPr lang="en-CA" sz="1400" i="1" dirty="0" err="1">
                  <a:cs typeface="Arial" charset="0"/>
                </a:rPr>
                <a:t>Juniperus</a:t>
              </a:r>
              <a:r>
                <a:rPr lang="en-CA" sz="1400" i="1" dirty="0">
                  <a:cs typeface="Arial" charset="0"/>
                </a:rPr>
                <a:t> </a:t>
              </a:r>
              <a:r>
                <a:rPr lang="en-CA" sz="1400" i="1" dirty="0" err="1">
                  <a:cs typeface="Arial" charset="0"/>
                </a:rPr>
                <a:t>communis</a:t>
              </a:r>
              <a:endParaRPr lang="en-CA" sz="1400" i="1" dirty="0">
                <a:cs typeface="Arial" charset="0"/>
              </a:endParaRPr>
            </a:p>
            <a:p>
              <a:pPr>
                <a:defRPr/>
              </a:pPr>
              <a:r>
                <a:rPr lang="en-CA" sz="1400" dirty="0">
                  <a:cs typeface="Arial" charset="0"/>
                </a:rPr>
                <a:t>Name: common juniper</a:t>
              </a:r>
            </a:p>
          </p:txBody>
        </p:sp>
        <p:grpSp>
          <p:nvGrpSpPr>
            <p:cNvPr id="7179" name="Group 1">
              <a:extLst>
                <a:ext uri="{FF2B5EF4-FFF2-40B4-BE49-F238E27FC236}">
                  <a16:creationId xmlns:a16="http://schemas.microsoft.com/office/drawing/2014/main" id="{77E22282-FB22-423C-9AB8-6135152118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87123" y="1028122"/>
              <a:ext cx="4762714" cy="4018541"/>
              <a:chOff x="-887123" y="1028122"/>
              <a:chExt cx="4762714" cy="4018541"/>
            </a:xfrm>
          </p:grpSpPr>
          <p:pic>
            <p:nvPicPr>
              <p:cNvPr id="7180" name="Picture 2">
                <a:extLst>
                  <a:ext uri="{FF2B5EF4-FFF2-40B4-BE49-F238E27FC236}">
                    <a16:creationId xmlns:a16="http://schemas.microsoft.com/office/drawing/2014/main" id="{FB420C91-3AD7-4223-AB46-C6256191A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4288" y="1479550"/>
                <a:ext cx="2422525" cy="21320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81" name="Picture 3">
                <a:extLst>
                  <a:ext uri="{FF2B5EF4-FFF2-40B4-BE49-F238E27FC236}">
                    <a16:creationId xmlns:a16="http://schemas.microsoft.com/office/drawing/2014/main" id="{57B1C152-E329-431B-97F7-90A2A37472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313" y="3149600"/>
                <a:ext cx="2422525" cy="1897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182" name="Rectangle 7">
                <a:extLst>
                  <a:ext uri="{FF2B5EF4-FFF2-40B4-BE49-F238E27FC236}">
                    <a16:creationId xmlns:a16="http://schemas.microsoft.com/office/drawing/2014/main" id="{0F1F2F34-5372-44F2-8D82-1E4C05FA2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87123" y="1028122"/>
                <a:ext cx="476271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/>
                  <a:t>Why a species has the range it does?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B214FF-6BCC-4FDB-9B89-78533A73F496}"/>
              </a:ext>
            </a:extLst>
          </p:cNvPr>
          <p:cNvGrpSpPr>
            <a:grpSpLocks/>
          </p:cNvGrpSpPr>
          <p:nvPr/>
        </p:nvGrpSpPr>
        <p:grpSpPr bwMode="auto">
          <a:xfrm>
            <a:off x="5414818" y="998104"/>
            <a:ext cx="6777182" cy="4714586"/>
            <a:chOff x="4527696" y="698789"/>
            <a:chExt cx="6777182" cy="4714586"/>
          </a:xfrm>
        </p:grpSpPr>
        <p:sp>
          <p:nvSpPr>
            <p:cNvPr id="7173" name="Rectangle 3">
              <a:extLst>
                <a:ext uri="{FF2B5EF4-FFF2-40B4-BE49-F238E27FC236}">
                  <a16:creationId xmlns:a16="http://schemas.microsoft.com/office/drawing/2014/main" id="{A690AE23-9D98-4793-B0A1-D7C6FB583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2100" y="5137150"/>
              <a:ext cx="20256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Orme et al., PlosBiology 2006</a:t>
              </a:r>
              <a:endParaRPr lang="en-CA" altLang="en-US" sz="1200"/>
            </a:p>
          </p:txBody>
        </p:sp>
        <p:grpSp>
          <p:nvGrpSpPr>
            <p:cNvPr id="7174" name="Group 2">
              <a:extLst>
                <a:ext uri="{FF2B5EF4-FFF2-40B4-BE49-F238E27FC236}">
                  <a16:creationId xmlns:a16="http://schemas.microsoft.com/office/drawing/2014/main" id="{66DC3199-95E1-4CFE-AD51-60531BAF4E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7696" y="698789"/>
              <a:ext cx="6777182" cy="4347874"/>
              <a:chOff x="4527696" y="698789"/>
              <a:chExt cx="6777182" cy="4347874"/>
            </a:xfrm>
          </p:grpSpPr>
          <p:sp>
            <p:nvSpPr>
              <p:cNvPr id="7175" name="Title 1">
                <a:extLst>
                  <a:ext uri="{FF2B5EF4-FFF2-40B4-BE49-F238E27FC236}">
                    <a16:creationId xmlns:a16="http://schemas.microsoft.com/office/drawing/2014/main" id="{AD60C495-5C53-4379-B579-5D7BE8BF651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27696" y="698789"/>
                <a:ext cx="6777182" cy="819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/>
                  <a:t>What shapes the range size frequency distribution?</a:t>
                </a:r>
                <a:endParaRPr lang="en-CA" altLang="en-US" sz="2400" dirty="0"/>
              </a:p>
            </p:txBody>
          </p:sp>
          <p:pic>
            <p:nvPicPr>
              <p:cNvPr id="7176" name="Picture 2">
                <a:extLst>
                  <a:ext uri="{FF2B5EF4-FFF2-40B4-BE49-F238E27FC236}">
                    <a16:creationId xmlns:a16="http://schemas.microsoft.com/office/drawing/2014/main" id="{C0DCBB4F-2228-47D9-8595-368A5D381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0263" y="1703388"/>
                <a:ext cx="4287837" cy="3343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77" name="Picture 3">
                <a:extLst>
                  <a:ext uri="{FF2B5EF4-FFF2-40B4-BE49-F238E27FC236}">
                    <a16:creationId xmlns:a16="http://schemas.microsoft.com/office/drawing/2014/main" id="{06140553-D025-4523-A19F-3DE3B6DA57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5663" y="1703388"/>
                <a:ext cx="1722437" cy="1003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8F16CC-2220-4CFE-92FD-9BF78A862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64" y="814389"/>
            <a:ext cx="1978025" cy="167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3973B1-970F-4DDD-9B36-FB1DECC5FB1C}"/>
              </a:ext>
            </a:extLst>
          </p:cNvPr>
          <p:cNvSpPr/>
          <p:nvPr/>
        </p:nvSpPr>
        <p:spPr>
          <a:xfrm>
            <a:off x="0" y="9526"/>
            <a:ext cx="12192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cs typeface="Arial" charset="0"/>
              </a:rPr>
              <a:t>Why a species has the range it does?</a:t>
            </a:r>
          </a:p>
        </p:txBody>
      </p:sp>
      <p:sp>
        <p:nvSpPr>
          <p:cNvPr id="5124" name="Rectangle 5">
            <a:extLst>
              <a:ext uri="{FF2B5EF4-FFF2-40B4-BE49-F238E27FC236}">
                <a16:creationId xmlns:a16="http://schemas.microsoft.com/office/drawing/2014/main" id="{46C5D035-F5DC-45E3-9B6F-89AC33E38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91" y="481014"/>
            <a:ext cx="11544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 b="1" i="1"/>
              <a:t>Range is set by environmental  and ecological constraints imposed to species tolerances</a:t>
            </a:r>
          </a:p>
        </p:txBody>
      </p:sp>
      <p:sp>
        <p:nvSpPr>
          <p:cNvPr id="5127" name="Rectangle 3">
            <a:extLst>
              <a:ext uri="{FF2B5EF4-FFF2-40B4-BE49-F238E27FC236}">
                <a16:creationId xmlns:a16="http://schemas.microsoft.com/office/drawing/2014/main" id="{FD106DF8-6E29-4DDD-9D4F-9ABBFE7DB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613" y="6230939"/>
            <a:ext cx="2889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Bennett &amp; Judd, Copeia 1992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05A233-8573-4F0C-87BA-C87EE5F4630A}"/>
              </a:ext>
            </a:extLst>
          </p:cNvPr>
          <p:cNvGrpSpPr>
            <a:grpSpLocks/>
          </p:cNvGrpSpPr>
          <p:nvPr/>
        </p:nvGrpSpPr>
        <p:grpSpPr bwMode="auto">
          <a:xfrm>
            <a:off x="1916114" y="977900"/>
            <a:ext cx="7553325" cy="3219450"/>
            <a:chOff x="392110" y="1235075"/>
            <a:chExt cx="7553328" cy="3219450"/>
          </a:xfrm>
        </p:grpSpPr>
        <p:pic>
          <p:nvPicPr>
            <p:cNvPr id="8205" name="Picture 3">
              <a:extLst>
                <a:ext uri="{FF2B5EF4-FFF2-40B4-BE49-F238E27FC236}">
                  <a16:creationId xmlns:a16="http://schemas.microsoft.com/office/drawing/2014/main" id="{1B593287-132D-4A14-862F-EC86001A4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000" y="2860675"/>
              <a:ext cx="5532438" cy="159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A4845B3E-1D1B-4293-ABF2-A5CF0D6BEE96}"/>
                </a:ext>
              </a:extLst>
            </p:cNvPr>
            <p:cNvSpPr/>
            <p:nvPr/>
          </p:nvSpPr>
          <p:spPr>
            <a:xfrm rot="10800000">
              <a:off x="392110" y="1235075"/>
              <a:ext cx="396875" cy="1274763"/>
            </a:xfrm>
            <a:prstGeom prst="rightBrace">
              <a:avLst>
                <a:gd name="adj1" fmla="val 55258"/>
                <a:gd name="adj2" fmla="val 50000"/>
              </a:avLst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9ED942-FDE6-469B-BC83-B11438FDD46D}"/>
                </a:ext>
              </a:extLst>
            </p:cNvPr>
            <p:cNvSpPr/>
            <p:nvPr/>
          </p:nvSpPr>
          <p:spPr>
            <a:xfrm>
              <a:off x="392110" y="1906588"/>
              <a:ext cx="2020888" cy="1751012"/>
            </a:xfrm>
            <a:custGeom>
              <a:avLst/>
              <a:gdLst>
                <a:gd name="connsiteX0" fmla="*/ 5616 w 647642"/>
                <a:gd name="connsiteY0" fmla="*/ 0 h 671209"/>
                <a:gd name="connsiteX1" fmla="*/ 93165 w 647642"/>
                <a:gd name="connsiteY1" fmla="*/ 515566 h 671209"/>
                <a:gd name="connsiteX2" fmla="*/ 647642 w 647642"/>
                <a:gd name="connsiteY2" fmla="*/ 671209 h 67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642" h="671209">
                  <a:moveTo>
                    <a:pt x="5616" y="0"/>
                  </a:moveTo>
                  <a:cubicBezTo>
                    <a:pt x="-4112" y="201849"/>
                    <a:pt x="-13839" y="403698"/>
                    <a:pt x="93165" y="515566"/>
                  </a:cubicBezTo>
                  <a:cubicBezTo>
                    <a:pt x="200169" y="627434"/>
                    <a:pt x="423905" y="649321"/>
                    <a:pt x="647642" y="671209"/>
                  </a:cubicBezTo>
                </a:path>
              </a:pathLst>
            </a:custGeom>
            <a:noFill/>
            <a:ln w="762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D2F591-DC69-411C-9757-F3AB5F5308CD}"/>
              </a:ext>
            </a:extLst>
          </p:cNvPr>
          <p:cNvGrpSpPr>
            <a:grpSpLocks/>
          </p:cNvGrpSpPr>
          <p:nvPr/>
        </p:nvGrpSpPr>
        <p:grpSpPr bwMode="auto">
          <a:xfrm>
            <a:off x="5113339" y="3976689"/>
            <a:ext cx="5483225" cy="2624137"/>
            <a:chOff x="3589338" y="4233863"/>
            <a:chExt cx="5483225" cy="2624137"/>
          </a:xfrm>
        </p:grpSpPr>
        <p:pic>
          <p:nvPicPr>
            <p:cNvPr id="8202" name="Picture 4">
              <a:extLst>
                <a:ext uri="{FF2B5EF4-FFF2-40B4-BE49-F238E27FC236}">
                  <a16:creationId xmlns:a16="http://schemas.microsoft.com/office/drawing/2014/main" id="{DE1E4170-B8AC-41A8-ACE6-7500C2B54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738" y="4630738"/>
              <a:ext cx="4822825" cy="2227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D26A699-F9A2-4828-9DE8-0F17101F6E44}"/>
                </a:ext>
              </a:extLst>
            </p:cNvPr>
            <p:cNvSpPr/>
            <p:nvPr/>
          </p:nvSpPr>
          <p:spPr>
            <a:xfrm rot="5400000">
              <a:off x="3721100" y="4102101"/>
              <a:ext cx="396875" cy="660400"/>
            </a:xfrm>
            <a:prstGeom prst="rightBrace">
              <a:avLst>
                <a:gd name="adj1" fmla="val 55258"/>
                <a:gd name="adj2" fmla="val 5000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8261E18-9FF3-41C1-A044-BF8A355219E9}"/>
                </a:ext>
              </a:extLst>
            </p:cNvPr>
            <p:cNvSpPr/>
            <p:nvPr/>
          </p:nvSpPr>
          <p:spPr>
            <a:xfrm>
              <a:off x="3910013" y="4630738"/>
              <a:ext cx="1071562" cy="671512"/>
            </a:xfrm>
            <a:custGeom>
              <a:avLst/>
              <a:gdLst>
                <a:gd name="connsiteX0" fmla="*/ 5616 w 647642"/>
                <a:gd name="connsiteY0" fmla="*/ 0 h 671209"/>
                <a:gd name="connsiteX1" fmla="*/ 93165 w 647642"/>
                <a:gd name="connsiteY1" fmla="*/ 515566 h 671209"/>
                <a:gd name="connsiteX2" fmla="*/ 647642 w 647642"/>
                <a:gd name="connsiteY2" fmla="*/ 671209 h 67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642" h="671209">
                  <a:moveTo>
                    <a:pt x="5616" y="0"/>
                  </a:moveTo>
                  <a:cubicBezTo>
                    <a:pt x="-4112" y="201849"/>
                    <a:pt x="-13839" y="403698"/>
                    <a:pt x="93165" y="515566"/>
                  </a:cubicBezTo>
                  <a:cubicBezTo>
                    <a:pt x="200169" y="627434"/>
                    <a:pt x="423905" y="649321"/>
                    <a:pt x="647642" y="671209"/>
                  </a:cubicBezTo>
                </a:path>
              </a:pathLst>
            </a:custGeom>
            <a:noFill/>
            <a:ln w="571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AD490F-289D-46E1-9A70-379BC2944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202" y="-6350"/>
            <a:ext cx="1931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: niche theory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512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>
            <a:extLst>
              <a:ext uri="{FF2B5EF4-FFF2-40B4-BE49-F238E27FC236}">
                <a16:creationId xmlns:a16="http://schemas.microsoft.com/office/drawing/2014/main" id="{4E92384C-3A8D-47E6-AB78-4A28144D9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725" y="739775"/>
            <a:ext cx="76756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 dirty="0"/>
              <a:t>However the environmental envelope is not the whole story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D0EA1-E321-4557-BE2A-4B32B170D179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cs typeface="Arial" charset="0"/>
              </a:rPr>
              <a:t>Why a species has the range it does?: niche theory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035B72-C3B4-43AA-8893-BC974684ECB9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263651"/>
            <a:ext cx="9144000" cy="5197475"/>
            <a:chOff x="0" y="1264278"/>
            <a:chExt cx="9144000" cy="5196847"/>
          </a:xfrm>
        </p:grpSpPr>
        <p:pic>
          <p:nvPicPr>
            <p:cNvPr id="9221" name="Picture 2">
              <a:extLst>
                <a:ext uri="{FF2B5EF4-FFF2-40B4-BE49-F238E27FC236}">
                  <a16:creationId xmlns:a16="http://schemas.microsoft.com/office/drawing/2014/main" id="{E7BA4D65-24FA-4B88-81DE-15EBEC682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33610"/>
              <a:ext cx="9144000" cy="4605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222" name="Group 1">
              <a:extLst>
                <a:ext uri="{FF2B5EF4-FFF2-40B4-BE49-F238E27FC236}">
                  <a16:creationId xmlns:a16="http://schemas.microsoft.com/office/drawing/2014/main" id="{9E968ECE-D682-4836-A6A5-FEE138D3B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7625" y="4068763"/>
              <a:ext cx="2592388" cy="2392362"/>
              <a:chOff x="6397659" y="4068880"/>
              <a:chExt cx="2592505" cy="2391600"/>
            </a:xfrm>
          </p:grpSpPr>
          <p:pic>
            <p:nvPicPr>
              <p:cNvPr id="9224" name="Picture 3">
                <a:extLst>
                  <a:ext uri="{FF2B5EF4-FFF2-40B4-BE49-F238E27FC236}">
                    <a16:creationId xmlns:a16="http://schemas.microsoft.com/office/drawing/2014/main" id="{0BB895D9-AD59-4B1C-B88E-21C1955FE0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7659" y="4575021"/>
                <a:ext cx="2592505" cy="1885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225" name="Rectangle 7">
                <a:extLst>
                  <a:ext uri="{FF2B5EF4-FFF2-40B4-BE49-F238E27FC236}">
                    <a16:creationId xmlns:a16="http://schemas.microsoft.com/office/drawing/2014/main" id="{0B5AFDEE-C56E-464A-9CAE-94EB5192F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7659" y="4068880"/>
                <a:ext cx="2592505" cy="5232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/>
                  <a:t>Species: Thalassoma lucasanum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400"/>
                  <a:t>Name: Grasse</a:t>
                </a:r>
                <a:endParaRPr lang="en-CA" altLang="en-US" sz="1400"/>
              </a:p>
            </p:txBody>
          </p:sp>
        </p:grpSp>
        <p:sp>
          <p:nvSpPr>
            <p:cNvPr id="9223" name="Rectangle 4">
              <a:extLst>
                <a:ext uri="{FF2B5EF4-FFF2-40B4-BE49-F238E27FC236}">
                  <a16:creationId xmlns:a16="http://schemas.microsoft.com/office/drawing/2014/main" id="{105DB981-35A5-4D17-AE78-294C3E4C5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5173" y="1264278"/>
              <a:ext cx="4746236" cy="400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 dirty="0"/>
                <a:t>Records where this species has been found</a:t>
              </a:r>
              <a:endParaRPr lang="en-CA" altLang="en-US" sz="20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BD4CA25-F1C2-4209-8B1D-1771C0D3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1595439"/>
            <a:ext cx="7180263" cy="375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F6581-4108-4D37-A08A-006B3992508F}"/>
              </a:ext>
            </a:extLst>
          </p:cNvPr>
          <p:cNvSpPr/>
          <p:nvPr/>
        </p:nvSpPr>
        <p:spPr>
          <a:xfrm>
            <a:off x="5464176" y="1595438"/>
            <a:ext cx="969963" cy="234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4A8C5-1650-4062-8075-786DEC51434B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cs typeface="Arial" charset="0"/>
              </a:rPr>
              <a:t>Why a species has the range it does?: niche theory</a:t>
            </a:r>
          </a:p>
        </p:txBody>
      </p:sp>
      <p:grpSp>
        <p:nvGrpSpPr>
          <p:cNvPr id="10245" name="Group 6">
            <a:extLst>
              <a:ext uri="{FF2B5EF4-FFF2-40B4-BE49-F238E27FC236}">
                <a16:creationId xmlns:a16="http://schemas.microsoft.com/office/drawing/2014/main" id="{6637F92E-EB0C-4C11-ACEC-3C70DFC8A584}"/>
              </a:ext>
            </a:extLst>
          </p:cNvPr>
          <p:cNvGrpSpPr>
            <a:grpSpLocks/>
          </p:cNvGrpSpPr>
          <p:nvPr/>
        </p:nvGrpSpPr>
        <p:grpSpPr bwMode="auto">
          <a:xfrm>
            <a:off x="559522" y="3499142"/>
            <a:ext cx="3600001" cy="3108369"/>
            <a:chOff x="6397658" y="3362055"/>
            <a:chExt cx="3600165" cy="3109441"/>
          </a:xfrm>
        </p:grpSpPr>
        <p:pic>
          <p:nvPicPr>
            <p:cNvPr id="10249" name="Picture 3">
              <a:extLst>
                <a:ext uri="{FF2B5EF4-FFF2-40B4-BE49-F238E27FC236}">
                  <a16:creationId xmlns:a16="http://schemas.microsoft.com/office/drawing/2014/main" id="{C06E3A32-A42A-4753-BB97-FD63BCA8E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58" y="3853193"/>
              <a:ext cx="3600164" cy="2618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250" name="Rectangle 7">
              <a:extLst>
                <a:ext uri="{FF2B5EF4-FFF2-40B4-BE49-F238E27FC236}">
                  <a16:creationId xmlns:a16="http://schemas.microsoft.com/office/drawing/2014/main" id="{C12A32DE-2844-4264-AB83-2CDE9FEA8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59" y="3362055"/>
              <a:ext cx="3600164" cy="70813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2000" dirty="0"/>
                <a:t>Species: </a:t>
              </a:r>
              <a:r>
                <a:rPr lang="en-CA" altLang="en-US" sz="2000" i="1" dirty="0" err="1"/>
                <a:t>Thalassoma</a:t>
              </a:r>
              <a:r>
                <a:rPr lang="en-CA" altLang="en-US" sz="2000" i="1" dirty="0"/>
                <a:t> </a:t>
              </a:r>
              <a:r>
                <a:rPr lang="en-CA" altLang="en-US" sz="2000" i="1" dirty="0" err="1"/>
                <a:t>lucasanum</a:t>
              </a:r>
              <a:r>
                <a:rPr lang="en-CA" altLang="en-US" sz="2000" i="1" dirty="0"/>
                <a:t>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Name: Grasse</a:t>
              </a:r>
              <a:endParaRPr lang="en-CA" altLang="en-US" sz="2000" dirty="0"/>
            </a:p>
          </p:txBody>
        </p:sp>
      </p:grpSp>
      <p:sp>
        <p:nvSpPr>
          <p:cNvPr id="7174" name="Rectangle 9">
            <a:extLst>
              <a:ext uri="{FF2B5EF4-FFF2-40B4-BE49-F238E27FC236}">
                <a16:creationId xmlns:a16="http://schemas.microsoft.com/office/drawing/2014/main" id="{0A2A4C54-4B17-4B8A-8C9B-004736699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1" y="938213"/>
            <a:ext cx="8086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 b="1" i="1" dirty="0"/>
              <a:t>Environment alone does not explain species ranges</a:t>
            </a:r>
          </a:p>
        </p:txBody>
      </p:sp>
      <p:pic>
        <p:nvPicPr>
          <p:cNvPr id="10247" name="Picture 3">
            <a:extLst>
              <a:ext uri="{FF2B5EF4-FFF2-40B4-BE49-F238E27FC236}">
                <a16:creationId xmlns:a16="http://schemas.microsoft.com/office/drawing/2014/main" id="{82FDE351-528D-4D1C-A2CF-7A287F6A7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4724401"/>
            <a:ext cx="13144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2BB56A0B-DCE1-41C9-8B69-696DD5955CC4}"/>
              </a:ext>
            </a:extLst>
          </p:cNvPr>
          <p:cNvSpPr/>
          <p:nvPr/>
        </p:nvSpPr>
        <p:spPr>
          <a:xfrm>
            <a:off x="3805239" y="2800351"/>
            <a:ext cx="1150937" cy="817563"/>
          </a:xfrm>
          <a:custGeom>
            <a:avLst/>
            <a:gdLst>
              <a:gd name="connsiteX0" fmla="*/ 246825 w 1150953"/>
              <a:gd name="connsiteY0" fmla="*/ 4755 h 818394"/>
              <a:gd name="connsiteX1" fmla="*/ 246825 w 1150953"/>
              <a:gd name="connsiteY1" fmla="*/ 4755 h 818394"/>
              <a:gd name="connsiteX2" fmla="*/ 174906 w 1150953"/>
              <a:gd name="connsiteY2" fmla="*/ 56126 h 818394"/>
              <a:gd name="connsiteX3" fmla="*/ 154357 w 1150953"/>
              <a:gd name="connsiteY3" fmla="*/ 76674 h 818394"/>
              <a:gd name="connsiteX4" fmla="*/ 92712 w 1150953"/>
              <a:gd name="connsiteY4" fmla="*/ 97222 h 818394"/>
              <a:gd name="connsiteX5" fmla="*/ 20793 w 1150953"/>
              <a:gd name="connsiteY5" fmla="*/ 117771 h 818394"/>
              <a:gd name="connsiteX6" fmla="*/ 245 w 1150953"/>
              <a:gd name="connsiteY6" fmla="*/ 148593 h 818394"/>
              <a:gd name="connsiteX7" fmla="*/ 31067 w 1150953"/>
              <a:gd name="connsiteY7" fmla="*/ 169141 h 818394"/>
              <a:gd name="connsiteX8" fmla="*/ 92712 w 1150953"/>
              <a:gd name="connsiteY8" fmla="*/ 199964 h 818394"/>
              <a:gd name="connsiteX9" fmla="*/ 133809 w 1150953"/>
              <a:gd name="connsiteY9" fmla="*/ 251335 h 818394"/>
              <a:gd name="connsiteX10" fmla="*/ 164631 w 1150953"/>
              <a:gd name="connsiteY10" fmla="*/ 271883 h 818394"/>
              <a:gd name="connsiteX11" fmla="*/ 185180 w 1150953"/>
              <a:gd name="connsiteY11" fmla="*/ 302706 h 818394"/>
              <a:gd name="connsiteX12" fmla="*/ 216002 w 1150953"/>
              <a:gd name="connsiteY12" fmla="*/ 323254 h 818394"/>
              <a:gd name="connsiteX13" fmla="*/ 287921 w 1150953"/>
              <a:gd name="connsiteY13" fmla="*/ 354076 h 818394"/>
              <a:gd name="connsiteX14" fmla="*/ 339292 w 1150953"/>
              <a:gd name="connsiteY14" fmla="*/ 364350 h 818394"/>
              <a:gd name="connsiteX15" fmla="*/ 380389 w 1150953"/>
              <a:gd name="connsiteY15" fmla="*/ 374625 h 818394"/>
              <a:gd name="connsiteX16" fmla="*/ 442034 w 1150953"/>
              <a:gd name="connsiteY16" fmla="*/ 395173 h 818394"/>
              <a:gd name="connsiteX17" fmla="*/ 503679 w 1150953"/>
              <a:gd name="connsiteY17" fmla="*/ 405447 h 818394"/>
              <a:gd name="connsiteX18" fmla="*/ 534501 w 1150953"/>
              <a:gd name="connsiteY18" fmla="*/ 415721 h 818394"/>
              <a:gd name="connsiteX19" fmla="*/ 555049 w 1150953"/>
              <a:gd name="connsiteY19" fmla="*/ 446544 h 818394"/>
              <a:gd name="connsiteX20" fmla="*/ 575598 w 1150953"/>
              <a:gd name="connsiteY20" fmla="*/ 467092 h 818394"/>
              <a:gd name="connsiteX21" fmla="*/ 657791 w 1150953"/>
              <a:gd name="connsiteY21" fmla="*/ 497914 h 818394"/>
              <a:gd name="connsiteX22" fmla="*/ 709162 w 1150953"/>
              <a:gd name="connsiteY22" fmla="*/ 621204 h 818394"/>
              <a:gd name="connsiteX23" fmla="*/ 647517 w 1150953"/>
              <a:gd name="connsiteY23" fmla="*/ 662301 h 818394"/>
              <a:gd name="connsiteX24" fmla="*/ 668065 w 1150953"/>
              <a:gd name="connsiteY24" fmla="*/ 785591 h 818394"/>
              <a:gd name="connsiteX25" fmla="*/ 729710 w 1150953"/>
              <a:gd name="connsiteY25" fmla="*/ 795865 h 818394"/>
              <a:gd name="connsiteX26" fmla="*/ 760533 w 1150953"/>
              <a:gd name="connsiteY26" fmla="*/ 806139 h 818394"/>
              <a:gd name="connsiteX27" fmla="*/ 801629 w 1150953"/>
              <a:gd name="connsiteY27" fmla="*/ 816413 h 818394"/>
              <a:gd name="connsiteX28" fmla="*/ 1130402 w 1150953"/>
              <a:gd name="connsiteY28" fmla="*/ 806139 h 818394"/>
              <a:gd name="connsiteX29" fmla="*/ 1150951 w 1150953"/>
              <a:gd name="connsiteY29" fmla="*/ 744494 h 818394"/>
              <a:gd name="connsiteX30" fmla="*/ 1099580 w 1150953"/>
              <a:gd name="connsiteY30" fmla="*/ 621204 h 818394"/>
              <a:gd name="connsiteX31" fmla="*/ 1037935 w 1150953"/>
              <a:gd name="connsiteY31" fmla="*/ 600656 h 818394"/>
              <a:gd name="connsiteX32" fmla="*/ 1017386 w 1150953"/>
              <a:gd name="connsiteY32" fmla="*/ 580108 h 818394"/>
              <a:gd name="connsiteX33" fmla="*/ 924919 w 1150953"/>
              <a:gd name="connsiteY33" fmla="*/ 549285 h 818394"/>
              <a:gd name="connsiteX34" fmla="*/ 894097 w 1150953"/>
              <a:gd name="connsiteY34" fmla="*/ 539011 h 818394"/>
              <a:gd name="connsiteX35" fmla="*/ 832452 w 1150953"/>
              <a:gd name="connsiteY35" fmla="*/ 508189 h 818394"/>
              <a:gd name="connsiteX36" fmla="*/ 811903 w 1150953"/>
              <a:gd name="connsiteY36" fmla="*/ 477366 h 818394"/>
              <a:gd name="connsiteX37" fmla="*/ 781081 w 1150953"/>
              <a:gd name="connsiteY37" fmla="*/ 425995 h 818394"/>
              <a:gd name="connsiteX38" fmla="*/ 688613 w 1150953"/>
              <a:gd name="connsiteY38" fmla="*/ 395173 h 818394"/>
              <a:gd name="connsiteX39" fmla="*/ 657791 w 1150953"/>
              <a:gd name="connsiteY39" fmla="*/ 384899 h 818394"/>
              <a:gd name="connsiteX40" fmla="*/ 637243 w 1150953"/>
              <a:gd name="connsiteY40" fmla="*/ 364350 h 818394"/>
              <a:gd name="connsiteX41" fmla="*/ 616694 w 1150953"/>
              <a:gd name="connsiteY41" fmla="*/ 261609 h 818394"/>
              <a:gd name="connsiteX42" fmla="*/ 513953 w 1150953"/>
              <a:gd name="connsiteY42" fmla="*/ 230786 h 818394"/>
              <a:gd name="connsiteX43" fmla="*/ 483130 w 1150953"/>
              <a:gd name="connsiteY43" fmla="*/ 210238 h 818394"/>
              <a:gd name="connsiteX44" fmla="*/ 472856 w 1150953"/>
              <a:gd name="connsiteY44" fmla="*/ 138319 h 818394"/>
              <a:gd name="connsiteX45" fmla="*/ 442034 w 1150953"/>
              <a:gd name="connsiteY45" fmla="*/ 45852 h 818394"/>
              <a:gd name="connsiteX46" fmla="*/ 421485 w 1150953"/>
              <a:gd name="connsiteY46" fmla="*/ 25303 h 818394"/>
              <a:gd name="connsiteX47" fmla="*/ 339292 w 1150953"/>
              <a:gd name="connsiteY47" fmla="*/ 4755 h 818394"/>
              <a:gd name="connsiteX48" fmla="*/ 246825 w 1150953"/>
              <a:gd name="connsiteY48" fmla="*/ 4755 h 8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50953" h="818394">
                <a:moveTo>
                  <a:pt x="246825" y="4755"/>
                </a:moveTo>
                <a:lnTo>
                  <a:pt x="246825" y="4755"/>
                </a:lnTo>
                <a:cubicBezTo>
                  <a:pt x="222852" y="21879"/>
                  <a:pt x="198161" y="38039"/>
                  <a:pt x="174906" y="56126"/>
                </a:cubicBezTo>
                <a:cubicBezTo>
                  <a:pt x="167260" y="62073"/>
                  <a:pt x="163021" y="72342"/>
                  <a:pt x="154357" y="76674"/>
                </a:cubicBezTo>
                <a:cubicBezTo>
                  <a:pt x="134984" y="86360"/>
                  <a:pt x="113260" y="90372"/>
                  <a:pt x="92712" y="97222"/>
                </a:cubicBezTo>
                <a:cubicBezTo>
                  <a:pt x="48481" y="111966"/>
                  <a:pt x="72414" y="104866"/>
                  <a:pt x="20793" y="117771"/>
                </a:cubicBezTo>
                <a:cubicBezTo>
                  <a:pt x="13944" y="128045"/>
                  <a:pt x="-2177" y="136485"/>
                  <a:pt x="245" y="148593"/>
                </a:cubicBezTo>
                <a:cubicBezTo>
                  <a:pt x="2667" y="160701"/>
                  <a:pt x="20023" y="163619"/>
                  <a:pt x="31067" y="169141"/>
                </a:cubicBezTo>
                <a:cubicBezTo>
                  <a:pt x="116140" y="211678"/>
                  <a:pt x="4382" y="141078"/>
                  <a:pt x="92712" y="199964"/>
                </a:cubicBezTo>
                <a:cubicBezTo>
                  <a:pt x="107968" y="222846"/>
                  <a:pt x="112898" y="234606"/>
                  <a:pt x="133809" y="251335"/>
                </a:cubicBezTo>
                <a:cubicBezTo>
                  <a:pt x="143451" y="259049"/>
                  <a:pt x="154357" y="265034"/>
                  <a:pt x="164631" y="271883"/>
                </a:cubicBezTo>
                <a:cubicBezTo>
                  <a:pt x="171481" y="282157"/>
                  <a:pt x="176448" y="293974"/>
                  <a:pt x="185180" y="302706"/>
                </a:cubicBezTo>
                <a:cubicBezTo>
                  <a:pt x="193911" y="311437"/>
                  <a:pt x="205281" y="317128"/>
                  <a:pt x="216002" y="323254"/>
                </a:cubicBezTo>
                <a:cubicBezTo>
                  <a:pt x="238870" y="336321"/>
                  <a:pt x="262308" y="347673"/>
                  <a:pt x="287921" y="354076"/>
                </a:cubicBezTo>
                <a:cubicBezTo>
                  <a:pt x="304862" y="358311"/>
                  <a:pt x="322245" y="360562"/>
                  <a:pt x="339292" y="364350"/>
                </a:cubicBezTo>
                <a:cubicBezTo>
                  <a:pt x="353076" y="367413"/>
                  <a:pt x="366864" y="370567"/>
                  <a:pt x="380389" y="374625"/>
                </a:cubicBezTo>
                <a:cubicBezTo>
                  <a:pt x="401135" y="380849"/>
                  <a:pt x="420669" y="391612"/>
                  <a:pt x="442034" y="395173"/>
                </a:cubicBezTo>
                <a:lnTo>
                  <a:pt x="503679" y="405447"/>
                </a:lnTo>
                <a:cubicBezTo>
                  <a:pt x="513953" y="408872"/>
                  <a:pt x="526044" y="408956"/>
                  <a:pt x="534501" y="415721"/>
                </a:cubicBezTo>
                <a:cubicBezTo>
                  <a:pt x="544143" y="423435"/>
                  <a:pt x="547335" y="436902"/>
                  <a:pt x="555049" y="446544"/>
                </a:cubicBezTo>
                <a:cubicBezTo>
                  <a:pt x="561100" y="454108"/>
                  <a:pt x="568034" y="461041"/>
                  <a:pt x="575598" y="467092"/>
                </a:cubicBezTo>
                <a:cubicBezTo>
                  <a:pt x="610873" y="495311"/>
                  <a:pt x="608564" y="488069"/>
                  <a:pt x="657791" y="497914"/>
                </a:cubicBezTo>
                <a:cubicBezTo>
                  <a:pt x="710916" y="533331"/>
                  <a:pt x="757710" y="537979"/>
                  <a:pt x="709162" y="621204"/>
                </a:cubicBezTo>
                <a:cubicBezTo>
                  <a:pt x="696718" y="642536"/>
                  <a:pt x="647517" y="662301"/>
                  <a:pt x="647517" y="662301"/>
                </a:cubicBezTo>
                <a:cubicBezTo>
                  <a:pt x="654366" y="703398"/>
                  <a:pt x="646229" y="750108"/>
                  <a:pt x="668065" y="785591"/>
                </a:cubicBezTo>
                <a:cubicBezTo>
                  <a:pt x="678983" y="803333"/>
                  <a:pt x="709374" y="791346"/>
                  <a:pt x="729710" y="795865"/>
                </a:cubicBezTo>
                <a:cubicBezTo>
                  <a:pt x="740282" y="798214"/>
                  <a:pt x="750120" y="803164"/>
                  <a:pt x="760533" y="806139"/>
                </a:cubicBezTo>
                <a:cubicBezTo>
                  <a:pt x="774110" y="810018"/>
                  <a:pt x="787930" y="812988"/>
                  <a:pt x="801629" y="816413"/>
                </a:cubicBezTo>
                <a:cubicBezTo>
                  <a:pt x="911220" y="812988"/>
                  <a:pt x="1023010" y="828249"/>
                  <a:pt x="1130402" y="806139"/>
                </a:cubicBezTo>
                <a:cubicBezTo>
                  <a:pt x="1151617" y="801771"/>
                  <a:pt x="1150951" y="744494"/>
                  <a:pt x="1150951" y="744494"/>
                </a:cubicBezTo>
                <a:cubicBezTo>
                  <a:pt x="1145761" y="713354"/>
                  <a:pt x="1141390" y="635140"/>
                  <a:pt x="1099580" y="621204"/>
                </a:cubicBezTo>
                <a:lnTo>
                  <a:pt x="1037935" y="600656"/>
                </a:lnTo>
                <a:cubicBezTo>
                  <a:pt x="1031085" y="593807"/>
                  <a:pt x="1026050" y="584440"/>
                  <a:pt x="1017386" y="580108"/>
                </a:cubicBezTo>
                <a:cubicBezTo>
                  <a:pt x="1017373" y="580102"/>
                  <a:pt x="940336" y="554424"/>
                  <a:pt x="924919" y="549285"/>
                </a:cubicBezTo>
                <a:cubicBezTo>
                  <a:pt x="914645" y="545860"/>
                  <a:pt x="903108" y="545018"/>
                  <a:pt x="894097" y="539011"/>
                </a:cubicBezTo>
                <a:cubicBezTo>
                  <a:pt x="854263" y="512456"/>
                  <a:pt x="874988" y="522368"/>
                  <a:pt x="832452" y="508189"/>
                </a:cubicBezTo>
                <a:cubicBezTo>
                  <a:pt x="825602" y="497915"/>
                  <a:pt x="817425" y="488411"/>
                  <a:pt x="811903" y="477366"/>
                </a:cubicBezTo>
                <a:cubicBezTo>
                  <a:pt x="800186" y="453933"/>
                  <a:pt x="807837" y="439373"/>
                  <a:pt x="781081" y="425995"/>
                </a:cubicBezTo>
                <a:cubicBezTo>
                  <a:pt x="781078" y="425993"/>
                  <a:pt x="704026" y="400311"/>
                  <a:pt x="688613" y="395173"/>
                </a:cubicBezTo>
                <a:lnTo>
                  <a:pt x="657791" y="384899"/>
                </a:lnTo>
                <a:cubicBezTo>
                  <a:pt x="650942" y="378049"/>
                  <a:pt x="640306" y="373540"/>
                  <a:pt x="637243" y="364350"/>
                </a:cubicBezTo>
                <a:cubicBezTo>
                  <a:pt x="626199" y="331217"/>
                  <a:pt x="650576" y="270080"/>
                  <a:pt x="616694" y="261609"/>
                </a:cubicBezTo>
                <a:cubicBezTo>
                  <a:pt x="593719" y="255865"/>
                  <a:pt x="528964" y="240793"/>
                  <a:pt x="513953" y="230786"/>
                </a:cubicBezTo>
                <a:lnTo>
                  <a:pt x="483130" y="210238"/>
                </a:lnTo>
                <a:cubicBezTo>
                  <a:pt x="479705" y="186265"/>
                  <a:pt x="476538" y="162254"/>
                  <a:pt x="472856" y="138319"/>
                </a:cubicBezTo>
                <a:cubicBezTo>
                  <a:pt x="464303" y="82723"/>
                  <a:pt x="471914" y="83202"/>
                  <a:pt x="442034" y="45852"/>
                </a:cubicBezTo>
                <a:cubicBezTo>
                  <a:pt x="435983" y="38288"/>
                  <a:pt x="429791" y="30287"/>
                  <a:pt x="421485" y="25303"/>
                </a:cubicBezTo>
                <a:cubicBezTo>
                  <a:pt x="406398" y="16250"/>
                  <a:pt x="349197" y="6279"/>
                  <a:pt x="339292" y="4755"/>
                </a:cubicBezTo>
                <a:cubicBezTo>
                  <a:pt x="269749" y="-5944"/>
                  <a:pt x="262236" y="4755"/>
                  <a:pt x="246825" y="4755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1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>
            <a:extLst>
              <a:ext uri="{FF2B5EF4-FFF2-40B4-BE49-F238E27FC236}">
                <a16:creationId xmlns:a16="http://schemas.microsoft.com/office/drawing/2014/main" id="{91355A92-BE07-4EFE-8EFC-5E33A2DA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39" y="757239"/>
            <a:ext cx="5133975" cy="468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2">
            <a:extLst>
              <a:ext uri="{FF2B5EF4-FFF2-40B4-BE49-F238E27FC236}">
                <a16:creationId xmlns:a16="http://schemas.microsoft.com/office/drawing/2014/main" id="{B2940615-2187-40B4-BF55-E7515121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38" y="658814"/>
            <a:ext cx="55245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183B9B-2128-478A-BBBB-068059073FC4}"/>
              </a:ext>
            </a:extLst>
          </p:cNvPr>
          <p:cNvSpPr/>
          <p:nvPr/>
        </p:nvSpPr>
        <p:spPr>
          <a:xfrm>
            <a:off x="0" y="155576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cs typeface="Arial" charset="0"/>
              </a:rPr>
              <a:t>Why a species has the range it does?: niche theory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A54AD714-C930-44A2-9F20-9F37968B1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757239"/>
            <a:ext cx="18684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 dirty="0"/>
              <a:t>Another more specific example: Temperature</a:t>
            </a:r>
            <a:endParaRPr lang="en-CA" altLang="en-US" sz="1800" b="1" i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B22972-C767-4568-8109-28F388C152A8}"/>
              </a:ext>
            </a:extLst>
          </p:cNvPr>
          <p:cNvCxnSpPr/>
          <p:nvPr/>
        </p:nvCxnSpPr>
        <p:spPr>
          <a:xfrm>
            <a:off x="4178301" y="1930400"/>
            <a:ext cx="135096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D908D5-D16A-4088-90F2-9106BA7F5DE7}"/>
              </a:ext>
            </a:extLst>
          </p:cNvPr>
          <p:cNvGrpSpPr>
            <a:grpSpLocks/>
          </p:cNvGrpSpPr>
          <p:nvPr/>
        </p:nvGrpSpPr>
        <p:grpSpPr bwMode="auto">
          <a:xfrm>
            <a:off x="1684340" y="2987675"/>
            <a:ext cx="5657848" cy="3631335"/>
            <a:chOff x="160171" y="2987741"/>
            <a:chExt cx="5657408" cy="3630716"/>
          </a:xfrm>
        </p:grpSpPr>
        <p:grpSp>
          <p:nvGrpSpPr>
            <p:cNvPr id="11275" name="Group 6">
              <a:extLst>
                <a:ext uri="{FF2B5EF4-FFF2-40B4-BE49-F238E27FC236}">
                  <a16:creationId xmlns:a16="http://schemas.microsoft.com/office/drawing/2014/main" id="{8F375582-F49E-4020-88B4-32F73FC356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171" y="3753967"/>
              <a:ext cx="3243941" cy="2864490"/>
              <a:chOff x="6397659" y="4068880"/>
              <a:chExt cx="3244088" cy="2865478"/>
            </a:xfrm>
          </p:grpSpPr>
          <p:pic>
            <p:nvPicPr>
              <p:cNvPr id="11277" name="Picture 3">
                <a:extLst>
                  <a:ext uri="{FF2B5EF4-FFF2-40B4-BE49-F238E27FC236}">
                    <a16:creationId xmlns:a16="http://schemas.microsoft.com/office/drawing/2014/main" id="{D68FD96E-3B0D-4C93-8C67-FFF10E94E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7659" y="4575021"/>
                <a:ext cx="3244088" cy="2359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278" name="Rectangle 7">
                <a:extLst>
                  <a:ext uri="{FF2B5EF4-FFF2-40B4-BE49-F238E27FC236}">
                    <a16:creationId xmlns:a16="http://schemas.microsoft.com/office/drawing/2014/main" id="{91330572-BF6D-43AE-B4C2-75601EF33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7659" y="4068880"/>
                <a:ext cx="3238410" cy="92349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dirty="0"/>
                  <a:t>Species: </a:t>
                </a:r>
                <a:r>
                  <a:rPr lang="en-CA" altLang="en-US" sz="1800" i="1" dirty="0" err="1"/>
                  <a:t>Thalassoma</a:t>
                </a:r>
                <a:r>
                  <a:rPr lang="en-CA" altLang="en-US" sz="1800" i="1" dirty="0"/>
                  <a:t> </a:t>
                </a:r>
                <a:r>
                  <a:rPr lang="en-CA" altLang="en-US" sz="1800" i="1" dirty="0" err="1"/>
                  <a:t>lucasanum</a:t>
                </a:r>
                <a:r>
                  <a:rPr lang="en-CA" altLang="en-US" sz="1800" i="1" dirty="0"/>
                  <a:t>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dirty="0"/>
                  <a:t>Name: Grasse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dirty="0"/>
                  <a:t>Tolerance: 16 </a:t>
                </a:r>
                <a:r>
                  <a:rPr lang="en-US" altLang="en-US" sz="1800" baseline="30000" dirty="0" err="1"/>
                  <a:t>o</a:t>
                </a:r>
                <a:r>
                  <a:rPr lang="en-US" altLang="en-US" sz="1800" dirty="0" err="1"/>
                  <a:t>C</a:t>
                </a:r>
                <a:endParaRPr lang="en-CA" altLang="en-US" sz="1800" dirty="0"/>
              </a:p>
            </p:txBody>
          </p:sp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38120A4E-123C-40F2-8FC2-864274F6F879}"/>
                </a:ext>
              </a:extLst>
            </p:cNvPr>
            <p:cNvSpPr/>
            <p:nvPr/>
          </p:nvSpPr>
          <p:spPr>
            <a:xfrm rot="8004640">
              <a:off x="4742943" y="2309913"/>
              <a:ext cx="396807" cy="1752464"/>
            </a:xfrm>
            <a:prstGeom prst="rightBrace">
              <a:avLst>
                <a:gd name="adj1" fmla="val 55258"/>
                <a:gd name="adj2" fmla="val 50000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4EB06-9C21-46ED-94A0-69114E4118A1}"/>
              </a:ext>
            </a:extLst>
          </p:cNvPr>
          <p:cNvCxnSpPr/>
          <p:nvPr/>
        </p:nvCxnSpPr>
        <p:spPr>
          <a:xfrm>
            <a:off x="6081713" y="4922838"/>
            <a:ext cx="1350962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5">
            <a:extLst>
              <a:ext uri="{FF2B5EF4-FFF2-40B4-BE49-F238E27FC236}">
                <a16:creationId xmlns:a16="http://schemas.microsoft.com/office/drawing/2014/main" id="{3BA92B10-8BF8-440C-8105-D58F6B022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024" y="5781242"/>
            <a:ext cx="62928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2400" b="1" i="1" dirty="0"/>
              <a:t>Ranges appear to be constrained by something else other than temperature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9AB115-2D15-42E2-933B-7D4D236DF7C2}"/>
              </a:ext>
            </a:extLst>
          </p:cNvPr>
          <p:cNvSpPr/>
          <p:nvPr/>
        </p:nvSpPr>
        <p:spPr>
          <a:xfrm>
            <a:off x="1725902" y="4353646"/>
            <a:ext cx="1609580" cy="2910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796</Words>
  <Application>Microsoft Office PowerPoint</Application>
  <PresentationFormat>Widescreen</PresentationFormat>
  <Paragraphs>146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Arial</vt:lpstr>
      <vt:lpstr>ＭＳ Ｐゴシック</vt:lpstr>
      <vt:lpstr>Times New Roman</vt:lpstr>
      <vt:lpstr>Wingdings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</cp:lastModifiedBy>
  <cp:revision>82</cp:revision>
  <dcterms:created xsi:type="dcterms:W3CDTF">2011-11-14T22:40:47Z</dcterms:created>
  <dcterms:modified xsi:type="dcterms:W3CDTF">2022-01-13T20:58:58Z</dcterms:modified>
</cp:coreProperties>
</file>